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60" r:id="rId3"/>
    <p:sldId id="266" r:id="rId4"/>
    <p:sldId id="268" r:id="rId5"/>
    <p:sldId id="269" r:id="rId6"/>
    <p:sldId id="270" r:id="rId7"/>
    <p:sldId id="265" r:id="rId8"/>
    <p:sldId id="261" r:id="rId9"/>
    <p:sldId id="263" r:id="rId10"/>
    <p:sldId id="258" r:id="rId11"/>
    <p:sldId id="256" r:id="rId12"/>
    <p:sldId id="259" r:id="rId13"/>
    <p:sldId id="271" r:id="rId14"/>
    <p:sldId id="273" r:id="rId15"/>
    <p:sldId id="274" r:id="rId16"/>
    <p:sldId id="275" r:id="rId17"/>
    <p:sldId id="262" r:id="rId18"/>
    <p:sldId id="272" r:id="rId19"/>
    <p:sldId id="276"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D044D4E-CD0D-4E35-A18B-1838BB9A82D4}" type="datetimeFigureOut">
              <a:rPr lang="en-GB" smtClean="0"/>
              <a:t>13/11/2025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B5F745-6FDF-44AC-A914-CD63E2FC5EED}" type="slidenum">
              <a:rPr lang="en-GB" smtClean="0"/>
              <a:t>‹#›</a:t>
            </a:fld>
            <a:endParaRPr lang="en-GB"/>
          </a:p>
        </p:txBody>
      </p:sp>
    </p:spTree>
    <p:extLst>
      <p:ext uri="{BB962C8B-B14F-4D97-AF65-F5344CB8AC3E}">
        <p14:creationId xmlns:p14="http://schemas.microsoft.com/office/powerpoint/2010/main" val="24200741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044D4E-CD0D-4E35-A18B-1838BB9A82D4}" type="datetimeFigureOut">
              <a:rPr lang="en-GB" smtClean="0"/>
              <a:t>13/11/2025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B5F745-6FDF-44AC-A914-CD63E2FC5EED}" type="slidenum">
              <a:rPr lang="en-GB" smtClean="0"/>
              <a:t>‹#›</a:t>
            </a:fld>
            <a:endParaRPr lang="en-GB"/>
          </a:p>
        </p:txBody>
      </p:sp>
    </p:spTree>
    <p:extLst>
      <p:ext uri="{BB962C8B-B14F-4D97-AF65-F5344CB8AC3E}">
        <p14:creationId xmlns:p14="http://schemas.microsoft.com/office/powerpoint/2010/main" val="32038870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D044D4E-CD0D-4E35-A18B-1838BB9A82D4}" type="datetimeFigureOut">
              <a:rPr lang="en-GB" smtClean="0"/>
              <a:t>13/11/2025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B5F745-6FDF-44AC-A914-CD63E2FC5EED}" type="slidenum">
              <a:rPr lang="en-GB" smtClean="0"/>
              <a:t>‹#›</a:t>
            </a:fld>
            <a:endParaRPr lang="en-GB"/>
          </a:p>
        </p:txBody>
      </p:sp>
    </p:spTree>
    <p:extLst>
      <p:ext uri="{BB962C8B-B14F-4D97-AF65-F5344CB8AC3E}">
        <p14:creationId xmlns:p14="http://schemas.microsoft.com/office/powerpoint/2010/main" val="25793255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D044D4E-CD0D-4E35-A18B-1838BB9A82D4}" type="datetimeFigureOut">
              <a:rPr lang="en-GB" smtClean="0"/>
              <a:t>13/11/2025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8B5F745-6FDF-44AC-A914-CD63E2FC5EED}" type="slidenum">
              <a:rPr lang="en-GB" smtClean="0"/>
              <a:t>‹#›</a:t>
            </a:fld>
            <a:endParaRPr lang="en-GB"/>
          </a:p>
        </p:txBody>
      </p:sp>
    </p:spTree>
    <p:extLst>
      <p:ext uri="{BB962C8B-B14F-4D97-AF65-F5344CB8AC3E}">
        <p14:creationId xmlns:p14="http://schemas.microsoft.com/office/powerpoint/2010/main" val="14345889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D044D4E-CD0D-4E35-A18B-1838BB9A82D4}" type="datetimeFigureOut">
              <a:rPr lang="en-GB" smtClean="0"/>
              <a:t>13/11/2025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8B5F745-6FDF-44AC-A914-CD63E2FC5EED}" type="slidenum">
              <a:rPr lang="en-GB" smtClean="0"/>
              <a:t>‹#›</a:t>
            </a:fld>
            <a:endParaRPr lang="en-GB"/>
          </a:p>
        </p:txBody>
      </p:sp>
    </p:spTree>
    <p:extLst>
      <p:ext uri="{BB962C8B-B14F-4D97-AF65-F5344CB8AC3E}">
        <p14:creationId xmlns:p14="http://schemas.microsoft.com/office/powerpoint/2010/main" val="1954504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D044D4E-CD0D-4E35-A18B-1838BB9A82D4}" type="datetimeFigureOut">
              <a:rPr lang="en-GB" smtClean="0"/>
              <a:t>13/11/2025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8B5F745-6FDF-44AC-A914-CD63E2FC5EED}" type="slidenum">
              <a:rPr lang="en-GB" smtClean="0"/>
              <a:t>‹#›</a:t>
            </a:fld>
            <a:endParaRPr lang="en-GB"/>
          </a:p>
        </p:txBody>
      </p:sp>
    </p:spTree>
    <p:extLst>
      <p:ext uri="{BB962C8B-B14F-4D97-AF65-F5344CB8AC3E}">
        <p14:creationId xmlns:p14="http://schemas.microsoft.com/office/powerpoint/2010/main" val="7419192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044D4E-CD0D-4E35-A18B-1838BB9A82D4}" type="datetimeFigureOut">
              <a:rPr lang="en-GB" smtClean="0"/>
              <a:t>13/11/2025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8B5F745-6FDF-44AC-A914-CD63E2FC5EED}" type="slidenum">
              <a:rPr lang="en-GB" smtClean="0"/>
              <a:t>‹#›</a:t>
            </a:fld>
            <a:endParaRPr lang="en-GB"/>
          </a:p>
        </p:txBody>
      </p:sp>
    </p:spTree>
    <p:extLst>
      <p:ext uri="{BB962C8B-B14F-4D97-AF65-F5344CB8AC3E}">
        <p14:creationId xmlns:p14="http://schemas.microsoft.com/office/powerpoint/2010/main" val="7403140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D044D4E-CD0D-4E35-A18B-1838BB9A82D4}" type="datetimeFigureOut">
              <a:rPr lang="en-GB" smtClean="0"/>
              <a:t>13/11/2025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8B5F745-6FDF-44AC-A914-CD63E2FC5EED}" type="slidenum">
              <a:rPr lang="en-GB" smtClean="0"/>
              <a:t>‹#›</a:t>
            </a:fld>
            <a:endParaRPr lang="en-GB"/>
          </a:p>
        </p:txBody>
      </p:sp>
    </p:spTree>
    <p:extLst>
      <p:ext uri="{BB962C8B-B14F-4D97-AF65-F5344CB8AC3E}">
        <p14:creationId xmlns:p14="http://schemas.microsoft.com/office/powerpoint/2010/main" val="23376509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D044D4E-CD0D-4E35-A18B-1838BB9A82D4}" type="datetimeFigureOut">
              <a:rPr lang="en-GB" smtClean="0"/>
              <a:t>13/11/2025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8B5F745-6FDF-44AC-A914-CD63E2FC5EED}" type="slidenum">
              <a:rPr lang="en-GB" smtClean="0"/>
              <a:t>‹#›</a:t>
            </a:fld>
            <a:endParaRPr lang="en-GB"/>
          </a:p>
        </p:txBody>
      </p:sp>
    </p:spTree>
    <p:extLst>
      <p:ext uri="{BB962C8B-B14F-4D97-AF65-F5344CB8AC3E}">
        <p14:creationId xmlns:p14="http://schemas.microsoft.com/office/powerpoint/2010/main" val="7062862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D044D4E-CD0D-4E35-A18B-1838BB9A82D4}" type="datetimeFigureOut">
              <a:rPr lang="en-GB" smtClean="0"/>
              <a:t>13/11/2025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B5F745-6FDF-44AC-A914-CD63E2FC5EED}" type="slidenum">
              <a:rPr lang="en-GB" smtClean="0"/>
              <a:t>‹#›</a:t>
            </a:fld>
            <a:endParaRPr lang="en-GB"/>
          </a:p>
        </p:txBody>
      </p:sp>
    </p:spTree>
    <p:extLst>
      <p:ext uri="{BB962C8B-B14F-4D97-AF65-F5344CB8AC3E}">
        <p14:creationId xmlns:p14="http://schemas.microsoft.com/office/powerpoint/2010/main" val="36264564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D044D4E-CD0D-4E35-A18B-1838BB9A82D4}" type="datetimeFigureOut">
              <a:rPr lang="en-GB" smtClean="0"/>
              <a:t>13/11/2025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B5F745-6FDF-44AC-A914-CD63E2FC5EED}"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1286313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D044D4E-CD0D-4E35-A18B-1838BB9A82D4}" type="datetimeFigureOut">
              <a:rPr lang="en-GB" smtClean="0"/>
              <a:t>13/11/2025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B5F745-6FDF-44AC-A914-CD63E2FC5EED}" type="slidenum">
              <a:rPr lang="en-GB" smtClean="0"/>
              <a:t>‹#›</a:t>
            </a:fld>
            <a:endParaRPr lang="en-GB"/>
          </a:p>
        </p:txBody>
      </p:sp>
    </p:spTree>
    <p:extLst>
      <p:ext uri="{BB962C8B-B14F-4D97-AF65-F5344CB8AC3E}">
        <p14:creationId xmlns:p14="http://schemas.microsoft.com/office/powerpoint/2010/main" val="34141484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D044D4E-CD0D-4E35-A18B-1838BB9A82D4}" type="datetimeFigureOut">
              <a:rPr lang="en-GB" smtClean="0"/>
              <a:t>13/11/2025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B5F745-6FDF-44AC-A914-CD63E2FC5EED}"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5880579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D044D4E-CD0D-4E35-A18B-1838BB9A82D4}" type="datetimeFigureOut">
              <a:rPr lang="en-GB" smtClean="0"/>
              <a:t>13/11/2025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B5F745-6FDF-44AC-A914-CD63E2FC5EED}" type="slidenum">
              <a:rPr lang="en-GB" smtClean="0"/>
              <a:t>‹#›</a:t>
            </a:fld>
            <a:endParaRPr lang="en-GB"/>
          </a:p>
        </p:txBody>
      </p:sp>
    </p:spTree>
    <p:extLst>
      <p:ext uri="{BB962C8B-B14F-4D97-AF65-F5344CB8AC3E}">
        <p14:creationId xmlns:p14="http://schemas.microsoft.com/office/powerpoint/2010/main" val="39484606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044D4E-CD0D-4E35-A18B-1838BB9A82D4}" type="datetimeFigureOut">
              <a:rPr lang="en-GB" smtClean="0"/>
              <a:t>13/11/2025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B5F745-6FDF-44AC-A914-CD63E2FC5EED}" type="slidenum">
              <a:rPr lang="en-GB" smtClean="0"/>
              <a:t>‹#›</a:t>
            </a:fld>
            <a:endParaRPr lang="en-GB"/>
          </a:p>
        </p:txBody>
      </p:sp>
    </p:spTree>
    <p:extLst>
      <p:ext uri="{BB962C8B-B14F-4D97-AF65-F5344CB8AC3E}">
        <p14:creationId xmlns:p14="http://schemas.microsoft.com/office/powerpoint/2010/main" val="2905103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044D4E-CD0D-4E35-A18B-1838BB9A82D4}" type="datetimeFigureOut">
              <a:rPr lang="en-GB" smtClean="0"/>
              <a:t>13/11/2025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B5F745-6FDF-44AC-A914-CD63E2FC5EED}" type="slidenum">
              <a:rPr lang="en-GB" smtClean="0"/>
              <a:t>‹#›</a:t>
            </a:fld>
            <a:endParaRPr lang="en-GB"/>
          </a:p>
        </p:txBody>
      </p:sp>
    </p:spTree>
    <p:extLst>
      <p:ext uri="{BB962C8B-B14F-4D97-AF65-F5344CB8AC3E}">
        <p14:creationId xmlns:p14="http://schemas.microsoft.com/office/powerpoint/2010/main" val="15821795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D044D4E-CD0D-4E35-A18B-1838BB9A82D4}" type="datetimeFigureOut">
              <a:rPr lang="en-GB" smtClean="0"/>
              <a:t>13/11/2025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E8B5F745-6FDF-44AC-A914-CD63E2FC5EED}" type="slidenum">
              <a:rPr lang="en-GB" smtClean="0"/>
              <a:t>‹#›</a:t>
            </a:fld>
            <a:endParaRPr lang="en-GB"/>
          </a:p>
        </p:txBody>
      </p:sp>
    </p:spTree>
    <p:extLst>
      <p:ext uri="{BB962C8B-B14F-4D97-AF65-F5344CB8AC3E}">
        <p14:creationId xmlns:p14="http://schemas.microsoft.com/office/powerpoint/2010/main" val="358924513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ttrockstars.com/parents/"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topmarks.co.uk/" TargetMode="External"/><Relationship Id="rId2" Type="http://schemas.openxmlformats.org/officeDocument/2006/relationships/hyperlink" Target="https://ttrockstars.com/" TargetMode="Externa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hyperlink" Target="http://www.timestables.co.uk/"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DB5ABD8-EF88-4CEE-B9F1-CC8FEE478C76}"/>
              </a:ext>
            </a:extLst>
          </p:cNvPr>
          <p:cNvSpPr txBox="1"/>
          <p:nvPr/>
        </p:nvSpPr>
        <p:spPr>
          <a:xfrm>
            <a:off x="355106" y="397731"/>
            <a:ext cx="10324732" cy="5632311"/>
          </a:xfrm>
          <a:prstGeom prst="rect">
            <a:avLst/>
          </a:prstGeom>
          <a:noFill/>
        </p:spPr>
        <p:txBody>
          <a:bodyPr wrap="square" rtlCol="0">
            <a:spAutoFit/>
          </a:bodyPr>
          <a:lstStyle/>
          <a:p>
            <a:pPr algn="ctr"/>
            <a:r>
              <a:rPr lang="en-GB" sz="7200" dirty="0">
                <a:latin typeface="Comic Sans MS" panose="030F0702030302020204" pitchFamily="66" charset="0"/>
              </a:rPr>
              <a:t>Welcome </a:t>
            </a:r>
          </a:p>
          <a:p>
            <a:pPr algn="ctr"/>
            <a:r>
              <a:rPr lang="en-GB" sz="7200" dirty="0">
                <a:latin typeface="Comic Sans MS" panose="030F0702030302020204" pitchFamily="66" charset="0"/>
              </a:rPr>
              <a:t>&amp;</a:t>
            </a:r>
          </a:p>
          <a:p>
            <a:pPr algn="ctr"/>
            <a:r>
              <a:rPr lang="en-GB" sz="7200" dirty="0">
                <a:latin typeface="Comic Sans MS" panose="030F0702030302020204" pitchFamily="66" charset="0"/>
              </a:rPr>
              <a:t>Thank you for coming </a:t>
            </a:r>
          </a:p>
          <a:p>
            <a:endParaRPr lang="en-GB" sz="7200" dirty="0">
              <a:latin typeface="Comic Sans MS" panose="030F0702030302020204" pitchFamily="66" charset="0"/>
            </a:endParaRPr>
          </a:p>
          <a:p>
            <a:r>
              <a:rPr lang="en-GB" sz="7200" dirty="0">
                <a:solidFill>
                  <a:srgbClr val="0070C0"/>
                </a:solidFill>
                <a:latin typeface="Comic Sans MS" panose="030F0702030302020204" pitchFamily="66" charset="0"/>
              </a:rPr>
              <a:t>All about Multiplication</a:t>
            </a:r>
          </a:p>
        </p:txBody>
      </p:sp>
    </p:spTree>
    <p:extLst>
      <p:ext uri="{BB962C8B-B14F-4D97-AF65-F5344CB8AC3E}">
        <p14:creationId xmlns:p14="http://schemas.microsoft.com/office/powerpoint/2010/main" val="11509004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AFA5AF3-BEAF-4E5C-96D4-24E5B2C3A3CA}"/>
              </a:ext>
            </a:extLst>
          </p:cNvPr>
          <p:cNvSpPr/>
          <p:nvPr/>
        </p:nvSpPr>
        <p:spPr>
          <a:xfrm>
            <a:off x="763480" y="0"/>
            <a:ext cx="8708994" cy="6001643"/>
          </a:xfrm>
          <a:prstGeom prst="rect">
            <a:avLst/>
          </a:prstGeom>
        </p:spPr>
        <p:txBody>
          <a:bodyPr wrap="square">
            <a:spAutoFit/>
          </a:bodyPr>
          <a:lstStyle/>
          <a:p>
            <a:r>
              <a:rPr lang="en-GB" sz="3200" dirty="0">
                <a:solidFill>
                  <a:srgbClr val="00B050"/>
                </a:solidFill>
                <a:latin typeface="Comic Sans MS" panose="030F0702030302020204" pitchFamily="66" charset="0"/>
              </a:rPr>
              <a:t>Why is mental maths important? </a:t>
            </a:r>
          </a:p>
          <a:p>
            <a:endParaRPr lang="en-GB" sz="3200" dirty="0">
              <a:solidFill>
                <a:srgbClr val="202124"/>
              </a:solidFill>
              <a:latin typeface="Comic Sans MS" panose="030F0702030302020204" pitchFamily="66" charset="0"/>
            </a:endParaRPr>
          </a:p>
          <a:p>
            <a:pPr marL="457200" indent="-457200">
              <a:buFont typeface="Arial" panose="020B0604020202020204" pitchFamily="34" charset="0"/>
              <a:buChar char="•"/>
            </a:pPr>
            <a:r>
              <a:rPr lang="en-GB" sz="3200" dirty="0">
                <a:solidFill>
                  <a:srgbClr val="202124"/>
                </a:solidFill>
                <a:latin typeface="Comic Sans MS" panose="030F0702030302020204" pitchFamily="66" charset="0"/>
              </a:rPr>
              <a:t>In a nutshell, </a:t>
            </a:r>
            <a:r>
              <a:rPr lang="en-GB" sz="3200" dirty="0">
                <a:solidFill>
                  <a:srgbClr val="040C28"/>
                </a:solidFill>
                <a:latin typeface="Comic Sans MS" panose="030F0702030302020204" pitchFamily="66" charset="0"/>
              </a:rPr>
              <a:t>it helps children to develop problem-solving skills that promote faster calculations</a:t>
            </a:r>
            <a:r>
              <a:rPr lang="en-GB" sz="3200" dirty="0">
                <a:solidFill>
                  <a:srgbClr val="202124"/>
                </a:solidFill>
                <a:latin typeface="Comic Sans MS" panose="030F0702030302020204" pitchFamily="66" charset="0"/>
              </a:rPr>
              <a:t>. </a:t>
            </a:r>
          </a:p>
          <a:p>
            <a:endParaRPr lang="en-GB" sz="3200" dirty="0">
              <a:solidFill>
                <a:srgbClr val="202124"/>
              </a:solidFill>
              <a:latin typeface="Comic Sans MS" panose="030F0702030302020204" pitchFamily="66" charset="0"/>
            </a:endParaRPr>
          </a:p>
          <a:p>
            <a:pPr marL="457200" indent="-457200">
              <a:buFont typeface="Arial" panose="020B0604020202020204" pitchFamily="34" charset="0"/>
              <a:buChar char="•"/>
            </a:pPr>
            <a:r>
              <a:rPr lang="en-GB" sz="3200" dirty="0">
                <a:solidFill>
                  <a:srgbClr val="202124"/>
                </a:solidFill>
                <a:latin typeface="Comic Sans MS" panose="030F0702030302020204" pitchFamily="66" charset="0"/>
              </a:rPr>
              <a:t>It also allows children to see the relationship between numbers and the patterns they make.</a:t>
            </a:r>
          </a:p>
          <a:p>
            <a:pPr marL="457200" indent="-457200">
              <a:buFont typeface="Arial" panose="020B0604020202020204" pitchFamily="34" charset="0"/>
              <a:buChar char="•"/>
            </a:pPr>
            <a:endParaRPr lang="en-GB" sz="3200" dirty="0">
              <a:solidFill>
                <a:srgbClr val="202124"/>
              </a:solidFill>
              <a:latin typeface="Comic Sans MS" panose="030F0702030302020204" pitchFamily="66" charset="0"/>
            </a:endParaRPr>
          </a:p>
          <a:p>
            <a:pPr marL="457200" indent="-457200">
              <a:buFont typeface="Arial" panose="020B0604020202020204" pitchFamily="34" charset="0"/>
              <a:buChar char="•"/>
            </a:pPr>
            <a:r>
              <a:rPr lang="en-GB" sz="3200" dirty="0">
                <a:solidFill>
                  <a:srgbClr val="202124"/>
                </a:solidFill>
                <a:latin typeface="Comic Sans MS" panose="030F0702030302020204" pitchFamily="66" charset="0"/>
              </a:rPr>
              <a:t>Times tables are required for fraction work, algebra, area, volume, etc.</a:t>
            </a:r>
            <a:endParaRPr lang="en-GB" sz="3200" dirty="0">
              <a:latin typeface="Comic Sans MS" panose="030F0702030302020204" pitchFamily="66" charset="0"/>
            </a:endParaRPr>
          </a:p>
        </p:txBody>
      </p:sp>
      <p:sp>
        <p:nvSpPr>
          <p:cNvPr id="3" name="Rectangle 2">
            <a:extLst>
              <a:ext uri="{FF2B5EF4-FFF2-40B4-BE49-F238E27FC236}">
                <a16:creationId xmlns:a16="http://schemas.microsoft.com/office/drawing/2014/main" id="{D300E1AD-F5C5-489D-9CF0-3732CEC78052}"/>
              </a:ext>
            </a:extLst>
          </p:cNvPr>
          <p:cNvSpPr/>
          <p:nvPr/>
        </p:nvSpPr>
        <p:spPr>
          <a:xfrm>
            <a:off x="5358087" y="5889879"/>
            <a:ext cx="3695242" cy="1200329"/>
          </a:xfrm>
          <a:prstGeom prst="rect">
            <a:avLst/>
          </a:prstGeom>
        </p:spPr>
        <p:txBody>
          <a:bodyPr wrap="none">
            <a:spAutoFit/>
          </a:bodyPr>
          <a:lstStyle/>
          <a:p>
            <a:r>
              <a:rPr lang="en-GB" dirty="0"/>
              <a:t>Video to watch:</a:t>
            </a:r>
          </a:p>
          <a:p>
            <a:endParaRPr lang="en-GB" dirty="0"/>
          </a:p>
          <a:p>
            <a:r>
              <a:rPr lang="en-GB" dirty="0">
                <a:hlinkClick r:id="rId2"/>
              </a:rPr>
              <a:t>https://ttrockstars.com/parents/</a:t>
            </a:r>
            <a:endParaRPr lang="en-GB" dirty="0"/>
          </a:p>
          <a:p>
            <a:endParaRPr lang="en-GB" dirty="0"/>
          </a:p>
        </p:txBody>
      </p:sp>
    </p:spTree>
    <p:extLst>
      <p:ext uri="{BB962C8B-B14F-4D97-AF65-F5344CB8AC3E}">
        <p14:creationId xmlns:p14="http://schemas.microsoft.com/office/powerpoint/2010/main" val="4144412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2BE9EF2-A5BD-46F7-A8CA-F836B377FF45}"/>
              </a:ext>
            </a:extLst>
          </p:cNvPr>
          <p:cNvSpPr/>
          <p:nvPr/>
        </p:nvSpPr>
        <p:spPr>
          <a:xfrm>
            <a:off x="855216" y="0"/>
            <a:ext cx="8830322" cy="5909310"/>
          </a:xfrm>
          <a:prstGeom prst="rect">
            <a:avLst/>
          </a:prstGeom>
        </p:spPr>
        <p:txBody>
          <a:bodyPr wrap="square">
            <a:spAutoFit/>
          </a:bodyPr>
          <a:lstStyle/>
          <a:p>
            <a:pPr fontAlgn="base"/>
            <a:r>
              <a:rPr lang="en-GB" sz="3200" dirty="0">
                <a:solidFill>
                  <a:srgbClr val="00B050"/>
                </a:solidFill>
                <a:latin typeface="Comic Sans MS" panose="030F0702030302020204" pitchFamily="66" charset="0"/>
              </a:rPr>
              <a:t>Year 6 SATs </a:t>
            </a:r>
          </a:p>
          <a:p>
            <a:pPr fontAlgn="base"/>
            <a:endParaRPr lang="en-GB" sz="2000" dirty="0">
              <a:solidFill>
                <a:srgbClr val="000000"/>
              </a:solidFill>
              <a:latin typeface="Comic Sans MS" panose="030F0702030302020204" pitchFamily="66" charset="0"/>
            </a:endParaRPr>
          </a:p>
          <a:p>
            <a:pPr marL="457200" indent="-457200" fontAlgn="base">
              <a:buFont typeface="Arial" panose="020B0604020202020204" pitchFamily="34" charset="0"/>
              <a:buChar char="•"/>
            </a:pPr>
            <a:r>
              <a:rPr lang="en-GB" sz="3200" dirty="0">
                <a:solidFill>
                  <a:srgbClr val="000000"/>
                </a:solidFill>
                <a:latin typeface="Comic Sans MS" panose="030F0702030302020204" pitchFamily="66" charset="0"/>
              </a:rPr>
              <a:t>In 2018 </a:t>
            </a:r>
            <a:r>
              <a:rPr lang="en-GB" sz="3200" dirty="0">
                <a:solidFill>
                  <a:srgbClr val="00B050"/>
                </a:solidFill>
                <a:latin typeface="Comic Sans MS" panose="030F0702030302020204" pitchFamily="66" charset="0"/>
              </a:rPr>
              <a:t>Paper 1</a:t>
            </a:r>
            <a:r>
              <a:rPr lang="en-GB" sz="3200" dirty="0">
                <a:solidFill>
                  <a:srgbClr val="000000"/>
                </a:solidFill>
                <a:latin typeface="Comic Sans MS" panose="030F0702030302020204" pitchFamily="66" charset="0"/>
              </a:rPr>
              <a:t> (Arithmetic) there were 19 out of 36 questions which definitely required children to have a fluent knowledge of the times tables.</a:t>
            </a:r>
          </a:p>
          <a:p>
            <a:pPr marL="457200" indent="-457200" fontAlgn="base">
              <a:buFont typeface="Arial" panose="020B0604020202020204" pitchFamily="34" charset="0"/>
              <a:buChar char="•"/>
            </a:pPr>
            <a:endParaRPr lang="en-GB" dirty="0">
              <a:solidFill>
                <a:srgbClr val="000000"/>
              </a:solidFill>
              <a:latin typeface="Comic Sans MS" panose="030F0702030302020204" pitchFamily="66" charset="0"/>
            </a:endParaRPr>
          </a:p>
          <a:p>
            <a:pPr marL="457200" indent="-457200" fontAlgn="base">
              <a:buFont typeface="Arial" panose="020B0604020202020204" pitchFamily="34" charset="0"/>
              <a:buChar char="•"/>
            </a:pPr>
            <a:r>
              <a:rPr lang="en-GB" sz="3200" dirty="0">
                <a:solidFill>
                  <a:srgbClr val="000000"/>
                </a:solidFill>
                <a:latin typeface="Comic Sans MS" panose="030F0702030302020204" pitchFamily="66" charset="0"/>
              </a:rPr>
              <a:t>In </a:t>
            </a:r>
            <a:r>
              <a:rPr lang="en-GB" sz="3200" dirty="0">
                <a:solidFill>
                  <a:srgbClr val="00B050"/>
                </a:solidFill>
                <a:latin typeface="Comic Sans MS" panose="030F0702030302020204" pitchFamily="66" charset="0"/>
              </a:rPr>
              <a:t>Papers 2 and 3 </a:t>
            </a:r>
            <a:r>
              <a:rPr lang="en-GB" sz="3200" dirty="0">
                <a:solidFill>
                  <a:srgbClr val="000000"/>
                </a:solidFill>
                <a:latin typeface="Comic Sans MS" panose="030F0702030302020204" pitchFamily="66" charset="0"/>
              </a:rPr>
              <a:t>(Reasoning) 18 out of 44 questions also required children to have a fluent knowledge of the times tables.</a:t>
            </a:r>
          </a:p>
          <a:p>
            <a:pPr marL="457200" indent="-457200" fontAlgn="base">
              <a:buFont typeface="Arial" panose="020B0604020202020204" pitchFamily="34" charset="0"/>
              <a:buChar char="•"/>
            </a:pPr>
            <a:endParaRPr lang="en-GB" sz="2000" dirty="0">
              <a:solidFill>
                <a:srgbClr val="000000"/>
              </a:solidFill>
              <a:latin typeface="Comic Sans MS" panose="030F0702030302020204" pitchFamily="66" charset="0"/>
            </a:endParaRPr>
          </a:p>
          <a:p>
            <a:pPr marL="457200" indent="-457200" fontAlgn="base">
              <a:buFont typeface="Arial" panose="020B0604020202020204" pitchFamily="34" charset="0"/>
              <a:buChar char="•"/>
            </a:pPr>
            <a:r>
              <a:rPr lang="en-GB" sz="3200" dirty="0">
                <a:solidFill>
                  <a:srgbClr val="000000"/>
                </a:solidFill>
                <a:latin typeface="Comic Sans MS" panose="030F0702030302020204" pitchFamily="66" charset="0"/>
              </a:rPr>
              <a:t>This will be the case when completing GCSEs &amp; A levels. </a:t>
            </a:r>
          </a:p>
        </p:txBody>
      </p:sp>
    </p:spTree>
    <p:extLst>
      <p:ext uri="{BB962C8B-B14F-4D97-AF65-F5344CB8AC3E}">
        <p14:creationId xmlns:p14="http://schemas.microsoft.com/office/powerpoint/2010/main" val="25532214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8D7C064-B340-401B-84CF-CA869CB987C9}"/>
              </a:ext>
            </a:extLst>
          </p:cNvPr>
          <p:cNvPicPr>
            <a:picLocks noChangeAspect="1"/>
          </p:cNvPicPr>
          <p:nvPr/>
        </p:nvPicPr>
        <p:blipFill>
          <a:blip r:embed="rId2"/>
          <a:stretch>
            <a:fillRect/>
          </a:stretch>
        </p:blipFill>
        <p:spPr>
          <a:xfrm>
            <a:off x="1049459" y="1107188"/>
            <a:ext cx="8049763" cy="4643623"/>
          </a:xfrm>
          <a:prstGeom prst="rect">
            <a:avLst/>
          </a:prstGeom>
        </p:spPr>
      </p:pic>
      <p:pic>
        <p:nvPicPr>
          <p:cNvPr id="4" name="Picture 3">
            <a:extLst>
              <a:ext uri="{FF2B5EF4-FFF2-40B4-BE49-F238E27FC236}">
                <a16:creationId xmlns:a16="http://schemas.microsoft.com/office/drawing/2014/main" id="{A5AECCFE-1C76-4198-BE1B-5162E210A75A}"/>
              </a:ext>
            </a:extLst>
          </p:cNvPr>
          <p:cNvPicPr>
            <a:picLocks noChangeAspect="1"/>
          </p:cNvPicPr>
          <p:nvPr/>
        </p:nvPicPr>
        <p:blipFill>
          <a:blip r:embed="rId3"/>
          <a:stretch>
            <a:fillRect/>
          </a:stretch>
        </p:blipFill>
        <p:spPr>
          <a:xfrm>
            <a:off x="4082017" y="172467"/>
            <a:ext cx="1763677" cy="599890"/>
          </a:xfrm>
          <a:prstGeom prst="rect">
            <a:avLst/>
          </a:prstGeom>
        </p:spPr>
      </p:pic>
    </p:spTree>
    <p:extLst>
      <p:ext uri="{BB962C8B-B14F-4D97-AF65-F5344CB8AC3E}">
        <p14:creationId xmlns:p14="http://schemas.microsoft.com/office/powerpoint/2010/main" val="39740036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9C39CC5-89D8-4A6B-880A-79F8994F9C57}"/>
              </a:ext>
            </a:extLst>
          </p:cNvPr>
          <p:cNvPicPr>
            <a:picLocks noChangeAspect="1"/>
          </p:cNvPicPr>
          <p:nvPr/>
        </p:nvPicPr>
        <p:blipFill>
          <a:blip r:embed="rId2"/>
          <a:stretch>
            <a:fillRect/>
          </a:stretch>
        </p:blipFill>
        <p:spPr>
          <a:xfrm>
            <a:off x="842824" y="123408"/>
            <a:ext cx="8593620" cy="5638200"/>
          </a:xfrm>
          <a:prstGeom prst="rect">
            <a:avLst/>
          </a:prstGeom>
        </p:spPr>
      </p:pic>
    </p:spTree>
    <p:extLst>
      <p:ext uri="{BB962C8B-B14F-4D97-AF65-F5344CB8AC3E}">
        <p14:creationId xmlns:p14="http://schemas.microsoft.com/office/powerpoint/2010/main" val="8359171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1AB9DB6-D2D2-4B81-B7E7-2CE482BBC83D}"/>
              </a:ext>
            </a:extLst>
          </p:cNvPr>
          <p:cNvPicPr>
            <a:picLocks noChangeAspect="1"/>
          </p:cNvPicPr>
          <p:nvPr/>
        </p:nvPicPr>
        <p:blipFill>
          <a:blip r:embed="rId2"/>
          <a:stretch>
            <a:fillRect/>
          </a:stretch>
        </p:blipFill>
        <p:spPr>
          <a:xfrm>
            <a:off x="1095421" y="85262"/>
            <a:ext cx="8278719" cy="5667468"/>
          </a:xfrm>
          <a:prstGeom prst="rect">
            <a:avLst/>
          </a:prstGeom>
        </p:spPr>
      </p:pic>
    </p:spTree>
    <p:extLst>
      <p:ext uri="{BB962C8B-B14F-4D97-AF65-F5344CB8AC3E}">
        <p14:creationId xmlns:p14="http://schemas.microsoft.com/office/powerpoint/2010/main" val="19698114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92B2054-2DBC-46D8-A10B-8B611448529D}"/>
              </a:ext>
            </a:extLst>
          </p:cNvPr>
          <p:cNvSpPr txBox="1"/>
          <p:nvPr/>
        </p:nvSpPr>
        <p:spPr>
          <a:xfrm>
            <a:off x="923278" y="124288"/>
            <a:ext cx="8336132" cy="5509200"/>
          </a:xfrm>
          <a:prstGeom prst="rect">
            <a:avLst/>
          </a:prstGeom>
          <a:noFill/>
        </p:spPr>
        <p:txBody>
          <a:bodyPr wrap="square" rtlCol="0">
            <a:spAutoFit/>
          </a:bodyPr>
          <a:lstStyle/>
          <a:p>
            <a:r>
              <a:rPr lang="en-GB" sz="3200" dirty="0">
                <a:latin typeface="Comic Sans MS" panose="030F0702030302020204" pitchFamily="66" charset="0"/>
              </a:rPr>
              <a:t>Children need to be able to recall the answer to any times table within 2 or 3 seconds.</a:t>
            </a:r>
          </a:p>
          <a:p>
            <a:endParaRPr lang="en-GB" sz="3200" dirty="0">
              <a:latin typeface="Comic Sans MS" panose="030F0702030302020204" pitchFamily="66" charset="0"/>
            </a:endParaRPr>
          </a:p>
          <a:p>
            <a:r>
              <a:rPr lang="en-GB" sz="3200" dirty="0">
                <a:latin typeface="Comic Sans MS" panose="030F0702030302020204" pitchFamily="66" charset="0"/>
              </a:rPr>
              <a:t>That leaves no time for counting the way up to the answer from 2x, 3x, 4x, etc – the answer has to pop out of memory pretty much instantly.</a:t>
            </a:r>
          </a:p>
          <a:p>
            <a:endParaRPr lang="en-GB" sz="3200" dirty="0">
              <a:latin typeface="Comic Sans MS" panose="030F0702030302020204" pitchFamily="66" charset="0"/>
            </a:endParaRPr>
          </a:p>
          <a:p>
            <a:r>
              <a:rPr lang="en-GB" sz="3200" dirty="0">
                <a:latin typeface="Comic Sans MS" panose="030F0702030302020204" pitchFamily="66" charset="0"/>
              </a:rPr>
              <a:t>This level of ‘number fluency’ is the ideal foundation for any child.</a:t>
            </a:r>
          </a:p>
        </p:txBody>
      </p:sp>
    </p:spTree>
    <p:extLst>
      <p:ext uri="{BB962C8B-B14F-4D97-AF65-F5344CB8AC3E}">
        <p14:creationId xmlns:p14="http://schemas.microsoft.com/office/powerpoint/2010/main" val="18469216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ED5BC81-3145-4BF5-9F35-1C4CAEFF3FA4}"/>
              </a:ext>
            </a:extLst>
          </p:cNvPr>
          <p:cNvPicPr>
            <a:picLocks noChangeAspect="1"/>
          </p:cNvPicPr>
          <p:nvPr/>
        </p:nvPicPr>
        <p:blipFill>
          <a:blip r:embed="rId2"/>
          <a:stretch>
            <a:fillRect/>
          </a:stretch>
        </p:blipFill>
        <p:spPr>
          <a:xfrm>
            <a:off x="102694" y="187357"/>
            <a:ext cx="8237071" cy="6311098"/>
          </a:xfrm>
          <a:prstGeom prst="rect">
            <a:avLst/>
          </a:prstGeom>
        </p:spPr>
      </p:pic>
      <p:pic>
        <p:nvPicPr>
          <p:cNvPr id="1026" name="Picture 2" descr="Multiplication Charts (PDF): Free Printable Times Tables – Free Printables,  Monograms, Design Tools, Patterns, &amp; DIY Projects">
            <a:extLst>
              <a:ext uri="{FF2B5EF4-FFF2-40B4-BE49-F238E27FC236}">
                <a16:creationId xmlns:a16="http://schemas.microsoft.com/office/drawing/2014/main" id="{F323B1B3-CCAF-4F77-AAEB-FB8AC54D31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65254" y="187357"/>
            <a:ext cx="3817520" cy="45394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08939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08998D3-F354-4825-B82C-548866C1106B}"/>
              </a:ext>
            </a:extLst>
          </p:cNvPr>
          <p:cNvPicPr>
            <a:picLocks noChangeAspect="1"/>
          </p:cNvPicPr>
          <p:nvPr/>
        </p:nvPicPr>
        <p:blipFill>
          <a:blip r:embed="rId2"/>
          <a:stretch>
            <a:fillRect/>
          </a:stretch>
        </p:blipFill>
        <p:spPr>
          <a:xfrm>
            <a:off x="860947" y="1110124"/>
            <a:ext cx="8906591" cy="3905759"/>
          </a:xfrm>
          <a:prstGeom prst="rect">
            <a:avLst/>
          </a:prstGeom>
        </p:spPr>
      </p:pic>
      <p:sp>
        <p:nvSpPr>
          <p:cNvPr id="3" name="TextBox 2">
            <a:extLst>
              <a:ext uri="{FF2B5EF4-FFF2-40B4-BE49-F238E27FC236}">
                <a16:creationId xmlns:a16="http://schemas.microsoft.com/office/drawing/2014/main" id="{2BA18399-7538-45C4-981D-B8D16D1A33FB}"/>
              </a:ext>
            </a:extLst>
          </p:cNvPr>
          <p:cNvSpPr txBox="1"/>
          <p:nvPr/>
        </p:nvSpPr>
        <p:spPr>
          <a:xfrm>
            <a:off x="923278" y="230819"/>
            <a:ext cx="6972300" cy="584775"/>
          </a:xfrm>
          <a:prstGeom prst="rect">
            <a:avLst/>
          </a:prstGeom>
          <a:noFill/>
        </p:spPr>
        <p:txBody>
          <a:bodyPr wrap="square" rtlCol="0">
            <a:spAutoFit/>
          </a:bodyPr>
          <a:lstStyle/>
          <a:p>
            <a:r>
              <a:rPr lang="en-GB" sz="3200" dirty="0">
                <a:latin typeface="Comic Sans MS" panose="030F0702030302020204" pitchFamily="66" charset="0"/>
              </a:rPr>
              <a:t>How times tables can be applied:</a:t>
            </a:r>
          </a:p>
        </p:txBody>
      </p:sp>
    </p:spTree>
    <p:extLst>
      <p:ext uri="{BB962C8B-B14F-4D97-AF65-F5344CB8AC3E}">
        <p14:creationId xmlns:p14="http://schemas.microsoft.com/office/powerpoint/2010/main" val="40094978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A4D9AF4-DA66-4B29-AA12-42271636DFBE}"/>
              </a:ext>
            </a:extLst>
          </p:cNvPr>
          <p:cNvPicPr>
            <a:picLocks noChangeAspect="1"/>
          </p:cNvPicPr>
          <p:nvPr/>
        </p:nvPicPr>
        <p:blipFill>
          <a:blip r:embed="rId2"/>
          <a:stretch>
            <a:fillRect/>
          </a:stretch>
        </p:blipFill>
        <p:spPr>
          <a:xfrm>
            <a:off x="442912" y="1540136"/>
            <a:ext cx="11306175" cy="2943225"/>
          </a:xfrm>
          <a:prstGeom prst="rect">
            <a:avLst/>
          </a:prstGeom>
        </p:spPr>
      </p:pic>
    </p:spTree>
    <p:extLst>
      <p:ext uri="{BB962C8B-B14F-4D97-AF65-F5344CB8AC3E}">
        <p14:creationId xmlns:p14="http://schemas.microsoft.com/office/powerpoint/2010/main" val="39876313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2EB054D-7045-47ED-AFC9-23BF0B0E1573}"/>
              </a:ext>
            </a:extLst>
          </p:cNvPr>
          <p:cNvSpPr txBox="1"/>
          <p:nvPr/>
        </p:nvSpPr>
        <p:spPr>
          <a:xfrm>
            <a:off x="852257" y="727969"/>
            <a:ext cx="9010834" cy="3108543"/>
          </a:xfrm>
          <a:prstGeom prst="rect">
            <a:avLst/>
          </a:prstGeom>
          <a:noFill/>
        </p:spPr>
        <p:txBody>
          <a:bodyPr wrap="square" rtlCol="0">
            <a:spAutoFit/>
          </a:bodyPr>
          <a:lstStyle/>
          <a:p>
            <a:pPr marL="457200" indent="-457200">
              <a:buFont typeface="Arial" panose="020B0604020202020204" pitchFamily="34" charset="0"/>
              <a:buChar char="•"/>
            </a:pPr>
            <a:r>
              <a:rPr lang="en-GB" sz="4400" dirty="0">
                <a:solidFill>
                  <a:srgbClr val="92D050"/>
                </a:solidFill>
                <a:latin typeface="Comic Sans MS" panose="030F0702030302020204" pitchFamily="66" charset="0"/>
              </a:rPr>
              <a:t>Year 2 </a:t>
            </a:r>
            <a:r>
              <a:rPr lang="en-GB" sz="3200" dirty="0">
                <a:solidFill>
                  <a:srgbClr val="92D050"/>
                </a:solidFill>
                <a:latin typeface="Comic Sans MS" panose="030F0702030302020204" pitchFamily="66" charset="0"/>
              </a:rPr>
              <a:t>- </a:t>
            </a:r>
            <a:r>
              <a:rPr lang="en-GB" sz="3200" b="1" dirty="0">
                <a:solidFill>
                  <a:srgbClr val="92D050"/>
                </a:solidFill>
                <a:latin typeface="Comic Sans MS" panose="030F0702030302020204" pitchFamily="66" charset="0"/>
              </a:rPr>
              <a:t>2s, 5s, 10s &amp; start 3s</a:t>
            </a:r>
          </a:p>
          <a:p>
            <a:pPr marL="457200" indent="-457200">
              <a:buFont typeface="Arial" panose="020B0604020202020204" pitchFamily="34" charset="0"/>
              <a:buChar char="•"/>
            </a:pPr>
            <a:endParaRPr lang="en-GB" sz="3200" dirty="0">
              <a:solidFill>
                <a:srgbClr val="92D050"/>
              </a:solidFill>
              <a:latin typeface="Comic Sans MS" panose="030F0702030302020204" pitchFamily="66" charset="0"/>
            </a:endParaRPr>
          </a:p>
          <a:p>
            <a:pPr marL="457200" indent="-457200">
              <a:buFont typeface="Arial" panose="020B0604020202020204" pitchFamily="34" charset="0"/>
              <a:buChar char="•"/>
            </a:pPr>
            <a:r>
              <a:rPr lang="en-GB" sz="4400" dirty="0">
                <a:solidFill>
                  <a:srgbClr val="00B0F0"/>
                </a:solidFill>
                <a:latin typeface="Comic Sans MS" panose="030F0702030302020204" pitchFamily="66" charset="0"/>
              </a:rPr>
              <a:t>Year 3</a:t>
            </a:r>
            <a:r>
              <a:rPr lang="en-GB" sz="3200" dirty="0">
                <a:solidFill>
                  <a:srgbClr val="00B0F0"/>
                </a:solidFill>
                <a:latin typeface="Comic Sans MS" panose="030F0702030302020204" pitchFamily="66" charset="0"/>
              </a:rPr>
              <a:t> - </a:t>
            </a:r>
            <a:r>
              <a:rPr lang="en-GB" sz="3200" b="1" dirty="0">
                <a:solidFill>
                  <a:srgbClr val="00B0F0"/>
                </a:solidFill>
                <a:latin typeface="Comic Sans MS" panose="030F0702030302020204" pitchFamily="66" charset="0"/>
              </a:rPr>
              <a:t>4s and 8s </a:t>
            </a:r>
          </a:p>
          <a:p>
            <a:pPr marL="457200" indent="-457200">
              <a:buFont typeface="Arial" panose="020B0604020202020204" pitchFamily="34" charset="0"/>
              <a:buChar char="•"/>
            </a:pPr>
            <a:endParaRPr lang="en-GB" sz="3200" dirty="0">
              <a:solidFill>
                <a:srgbClr val="00B0F0"/>
              </a:solidFill>
              <a:latin typeface="Comic Sans MS" panose="030F0702030302020204" pitchFamily="66" charset="0"/>
            </a:endParaRPr>
          </a:p>
          <a:p>
            <a:pPr marL="457200" indent="-457200">
              <a:buFont typeface="Arial" panose="020B0604020202020204" pitchFamily="34" charset="0"/>
              <a:buChar char="•"/>
            </a:pPr>
            <a:r>
              <a:rPr lang="en-GB" sz="4400" dirty="0">
                <a:solidFill>
                  <a:srgbClr val="FF0000"/>
                </a:solidFill>
                <a:latin typeface="Comic Sans MS" panose="030F0702030302020204" pitchFamily="66" charset="0"/>
              </a:rPr>
              <a:t>Year 4</a:t>
            </a:r>
            <a:r>
              <a:rPr lang="en-GB" sz="3200" dirty="0">
                <a:solidFill>
                  <a:srgbClr val="FF0000"/>
                </a:solidFill>
                <a:latin typeface="Comic Sans MS" panose="030F0702030302020204" pitchFamily="66" charset="0"/>
              </a:rPr>
              <a:t> – </a:t>
            </a:r>
            <a:r>
              <a:rPr lang="en-GB" sz="3200" b="1" dirty="0">
                <a:solidFill>
                  <a:srgbClr val="FF0000"/>
                </a:solidFill>
                <a:latin typeface="Comic Sans MS" panose="030F0702030302020204" pitchFamily="66" charset="0"/>
              </a:rPr>
              <a:t>all tables to 12×12</a:t>
            </a:r>
          </a:p>
        </p:txBody>
      </p:sp>
    </p:spTree>
    <p:extLst>
      <p:ext uri="{BB962C8B-B14F-4D97-AF65-F5344CB8AC3E}">
        <p14:creationId xmlns:p14="http://schemas.microsoft.com/office/powerpoint/2010/main" val="37195132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2178108-9BFB-4CAA-8A07-4B5AD6AC56E5}"/>
              </a:ext>
            </a:extLst>
          </p:cNvPr>
          <p:cNvSpPr txBox="1"/>
          <p:nvPr/>
        </p:nvSpPr>
        <p:spPr>
          <a:xfrm>
            <a:off x="887767" y="159798"/>
            <a:ext cx="8522563" cy="5355312"/>
          </a:xfrm>
          <a:prstGeom prst="rect">
            <a:avLst/>
          </a:prstGeom>
          <a:noFill/>
        </p:spPr>
        <p:txBody>
          <a:bodyPr wrap="square" rtlCol="0">
            <a:spAutoFit/>
          </a:bodyPr>
          <a:lstStyle/>
          <a:p>
            <a:r>
              <a:rPr lang="en-GB" sz="3600" dirty="0">
                <a:latin typeface="Comic Sans MS" panose="030F0702030302020204" pitchFamily="66" charset="0"/>
              </a:rPr>
              <a:t>Mental skills you can practice at home:</a:t>
            </a:r>
          </a:p>
          <a:p>
            <a:endParaRPr lang="en-GB" sz="3600" dirty="0">
              <a:latin typeface="Comic Sans MS" panose="030F0702030302020204" pitchFamily="66" charset="0"/>
            </a:endParaRPr>
          </a:p>
          <a:p>
            <a:pPr marL="571500" indent="-571500">
              <a:buFont typeface="Arial" panose="020B0604020202020204" pitchFamily="34" charset="0"/>
              <a:buChar char="•"/>
            </a:pPr>
            <a:r>
              <a:rPr lang="en-GB" sz="3600" dirty="0">
                <a:latin typeface="Comic Sans MS" panose="030F0702030302020204" pitchFamily="66" charset="0"/>
              </a:rPr>
              <a:t>Times tables</a:t>
            </a:r>
          </a:p>
          <a:p>
            <a:pPr marL="571500" indent="-571500">
              <a:buFont typeface="Arial" panose="020B0604020202020204" pitchFamily="34" charset="0"/>
              <a:buChar char="•"/>
            </a:pPr>
            <a:r>
              <a:rPr lang="en-GB" sz="3600" dirty="0">
                <a:latin typeface="Comic Sans MS" panose="030F0702030302020204" pitchFamily="66" charset="0"/>
              </a:rPr>
              <a:t>Number Bonds within 10</a:t>
            </a:r>
          </a:p>
          <a:p>
            <a:pPr marL="571500" indent="-571500">
              <a:buFont typeface="Arial" panose="020B0604020202020204" pitchFamily="34" charset="0"/>
              <a:buChar char="•"/>
            </a:pPr>
            <a:r>
              <a:rPr lang="en-GB" sz="3600" dirty="0">
                <a:latin typeface="Comic Sans MS" panose="030F0702030302020204" pitchFamily="66" charset="0"/>
              </a:rPr>
              <a:t>Number Bonds to 10</a:t>
            </a:r>
          </a:p>
          <a:p>
            <a:pPr marL="571500" indent="-571500">
              <a:buFont typeface="Arial" panose="020B0604020202020204" pitchFamily="34" charset="0"/>
              <a:buChar char="•"/>
            </a:pPr>
            <a:r>
              <a:rPr lang="en-GB" sz="3600" dirty="0">
                <a:latin typeface="Comic Sans MS" panose="030F0702030302020204" pitchFamily="66" charset="0"/>
              </a:rPr>
              <a:t>Number Bonds to 20</a:t>
            </a:r>
          </a:p>
          <a:p>
            <a:pPr marL="571500" indent="-571500">
              <a:buFont typeface="Arial" panose="020B0604020202020204" pitchFamily="34" charset="0"/>
              <a:buChar char="•"/>
            </a:pPr>
            <a:r>
              <a:rPr lang="en-GB" sz="3600" dirty="0">
                <a:latin typeface="Comic Sans MS" panose="030F0702030302020204" pitchFamily="66" charset="0"/>
              </a:rPr>
              <a:t>Number Bonds to 100</a:t>
            </a:r>
          </a:p>
          <a:p>
            <a:pPr marL="571500" indent="-571500">
              <a:buFont typeface="Arial" panose="020B0604020202020204" pitchFamily="34" charset="0"/>
              <a:buChar char="•"/>
            </a:pPr>
            <a:r>
              <a:rPr lang="en-GB" sz="3600" dirty="0">
                <a:latin typeface="Comic Sans MS" panose="030F0702030302020204" pitchFamily="66" charset="0"/>
              </a:rPr>
              <a:t>Doubles</a:t>
            </a:r>
          </a:p>
          <a:p>
            <a:pPr marL="571500" indent="-571500">
              <a:buFont typeface="Arial" panose="020B0604020202020204" pitchFamily="34" charset="0"/>
              <a:buChar char="•"/>
            </a:pPr>
            <a:r>
              <a:rPr lang="en-GB" sz="3600" dirty="0">
                <a:latin typeface="Comic Sans MS" panose="030F0702030302020204" pitchFamily="66" charset="0"/>
              </a:rPr>
              <a:t>Near Doubles</a:t>
            </a:r>
          </a:p>
          <a:p>
            <a:endParaRPr lang="en-GB" dirty="0"/>
          </a:p>
        </p:txBody>
      </p:sp>
    </p:spTree>
    <p:extLst>
      <p:ext uri="{BB962C8B-B14F-4D97-AF65-F5344CB8AC3E}">
        <p14:creationId xmlns:p14="http://schemas.microsoft.com/office/powerpoint/2010/main" val="32916454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A6E5569-2A9E-4FAE-8ACD-2672884136BB}"/>
              </a:ext>
            </a:extLst>
          </p:cNvPr>
          <p:cNvSpPr/>
          <p:nvPr/>
        </p:nvSpPr>
        <p:spPr>
          <a:xfrm>
            <a:off x="816909" y="815358"/>
            <a:ext cx="11247844" cy="5078313"/>
          </a:xfrm>
          <a:prstGeom prst="rect">
            <a:avLst/>
          </a:prstGeom>
        </p:spPr>
        <p:txBody>
          <a:bodyPr wrap="square">
            <a:spAutoFit/>
          </a:bodyPr>
          <a:lstStyle/>
          <a:p>
            <a:pPr marL="571500" indent="-571500">
              <a:buFont typeface="Arial" panose="020B0604020202020204" pitchFamily="34" charset="0"/>
              <a:buChar char="•"/>
            </a:pPr>
            <a:r>
              <a:rPr lang="en-GB" sz="3600" dirty="0">
                <a:solidFill>
                  <a:srgbClr val="0B0C0C"/>
                </a:solidFill>
                <a:latin typeface="Comic Sans MS" panose="030F0702030302020204" pitchFamily="66" charset="0"/>
              </a:rPr>
              <a:t>Your child will be participating in the multiplication tables check (MTC) in June.</a:t>
            </a:r>
          </a:p>
          <a:p>
            <a:endParaRPr lang="en-GB" sz="3600" dirty="0">
              <a:solidFill>
                <a:srgbClr val="0B0C0C"/>
              </a:solidFill>
              <a:latin typeface="Comic Sans MS" panose="030F0702030302020204" pitchFamily="66" charset="0"/>
            </a:endParaRPr>
          </a:p>
          <a:p>
            <a:pPr marL="571500" indent="-571500">
              <a:buFont typeface="Arial" panose="020B0604020202020204" pitchFamily="34" charset="0"/>
              <a:buChar char="•"/>
            </a:pPr>
            <a:r>
              <a:rPr lang="en-GB" sz="3600" dirty="0">
                <a:solidFill>
                  <a:srgbClr val="0B0C0C"/>
                </a:solidFill>
                <a:latin typeface="Comic Sans MS" panose="030F0702030302020204" pitchFamily="66" charset="0"/>
              </a:rPr>
              <a:t>The purpose of the check is to determine whether your child can fluently recall their times tables up to 12, which is essential for future success in mathematics. It will also help your child’s school to identify if your child may need additional support.</a:t>
            </a:r>
            <a:endParaRPr lang="en-GB" sz="3600" b="0" i="0" dirty="0">
              <a:solidFill>
                <a:srgbClr val="0B0C0C"/>
              </a:solidFill>
              <a:effectLst/>
              <a:latin typeface="Comic Sans MS" panose="030F0702030302020204" pitchFamily="66" charset="0"/>
            </a:endParaRPr>
          </a:p>
        </p:txBody>
      </p:sp>
      <p:sp>
        <p:nvSpPr>
          <p:cNvPr id="5" name="Rectangle 4">
            <a:extLst>
              <a:ext uri="{FF2B5EF4-FFF2-40B4-BE49-F238E27FC236}">
                <a16:creationId xmlns:a16="http://schemas.microsoft.com/office/drawing/2014/main" id="{F370B803-62B1-48EA-819A-AAADA58EFDC8}"/>
              </a:ext>
            </a:extLst>
          </p:cNvPr>
          <p:cNvSpPr/>
          <p:nvPr/>
        </p:nvSpPr>
        <p:spPr>
          <a:xfrm>
            <a:off x="816909" y="0"/>
            <a:ext cx="8206093" cy="646331"/>
          </a:xfrm>
          <a:prstGeom prst="rect">
            <a:avLst/>
          </a:prstGeom>
        </p:spPr>
        <p:txBody>
          <a:bodyPr wrap="none">
            <a:spAutoFit/>
          </a:bodyPr>
          <a:lstStyle/>
          <a:p>
            <a:r>
              <a:rPr lang="en-GB" sz="3600" b="1" u="sng" dirty="0">
                <a:solidFill>
                  <a:srgbClr val="0B0C0C"/>
                </a:solidFill>
                <a:latin typeface="Comic Sans MS" panose="030F0702030302020204" pitchFamily="66" charset="0"/>
              </a:rPr>
              <a:t>Year 4 Multiplication Tables Check </a:t>
            </a:r>
            <a:endParaRPr lang="en-GB" sz="3600" u="sng" dirty="0"/>
          </a:p>
        </p:txBody>
      </p:sp>
    </p:spTree>
    <p:extLst>
      <p:ext uri="{BB962C8B-B14F-4D97-AF65-F5344CB8AC3E}">
        <p14:creationId xmlns:p14="http://schemas.microsoft.com/office/powerpoint/2010/main" val="32787170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EA9EF2F-AC1C-4A3C-9740-7EED8E9958DB}"/>
              </a:ext>
            </a:extLst>
          </p:cNvPr>
          <p:cNvSpPr/>
          <p:nvPr/>
        </p:nvSpPr>
        <p:spPr>
          <a:xfrm>
            <a:off x="508987" y="0"/>
            <a:ext cx="10286260" cy="6555641"/>
          </a:xfrm>
          <a:prstGeom prst="rect">
            <a:avLst/>
          </a:prstGeom>
        </p:spPr>
        <p:txBody>
          <a:bodyPr wrap="square">
            <a:spAutoFit/>
          </a:bodyPr>
          <a:lstStyle/>
          <a:p>
            <a:r>
              <a:rPr lang="en-GB" sz="3600" b="1" u="sng" dirty="0">
                <a:solidFill>
                  <a:srgbClr val="0B0C0C"/>
                </a:solidFill>
                <a:latin typeface="Comic Sans MS" panose="030F0702030302020204" pitchFamily="66" charset="0"/>
              </a:rPr>
              <a:t>What is the multiplication tables check?</a:t>
            </a:r>
          </a:p>
          <a:p>
            <a:endParaRPr lang="en-GB" sz="2000" dirty="0">
              <a:solidFill>
                <a:srgbClr val="0B0C0C"/>
              </a:solidFill>
              <a:latin typeface="Comic Sans MS" panose="030F0702030302020204" pitchFamily="66" charset="0"/>
            </a:endParaRPr>
          </a:p>
          <a:p>
            <a:pPr marL="571500" indent="-571500">
              <a:buFont typeface="Arial" panose="020B0604020202020204" pitchFamily="34" charset="0"/>
              <a:buChar char="•"/>
            </a:pPr>
            <a:r>
              <a:rPr lang="en-GB" sz="3600" dirty="0">
                <a:solidFill>
                  <a:srgbClr val="0B0C0C"/>
                </a:solidFill>
                <a:latin typeface="Comic Sans MS" panose="030F0702030302020204" pitchFamily="66" charset="0"/>
              </a:rPr>
              <a:t>It is an onscreen check consisting of 25 times table questions. </a:t>
            </a:r>
          </a:p>
          <a:p>
            <a:endParaRPr lang="en-GB" sz="2000" dirty="0">
              <a:solidFill>
                <a:srgbClr val="0B0C0C"/>
              </a:solidFill>
              <a:latin typeface="Comic Sans MS" panose="030F0702030302020204" pitchFamily="66" charset="0"/>
            </a:endParaRPr>
          </a:p>
          <a:p>
            <a:pPr marL="571500" indent="-571500">
              <a:buFont typeface="Arial" panose="020B0604020202020204" pitchFamily="34" charset="0"/>
              <a:buChar char="•"/>
            </a:pPr>
            <a:r>
              <a:rPr lang="en-GB" sz="3600" dirty="0">
                <a:solidFill>
                  <a:srgbClr val="0B0C0C"/>
                </a:solidFill>
                <a:latin typeface="Comic Sans MS" panose="030F0702030302020204" pitchFamily="66" charset="0"/>
              </a:rPr>
              <a:t>Your child will be able to answer 3 practice questions before taking the actual check. </a:t>
            </a:r>
          </a:p>
          <a:p>
            <a:pPr marL="571500" indent="-571500">
              <a:buFont typeface="Arial" panose="020B0604020202020204" pitchFamily="34" charset="0"/>
              <a:buChar char="•"/>
            </a:pPr>
            <a:endParaRPr lang="en-GB" sz="2000" dirty="0">
              <a:solidFill>
                <a:srgbClr val="0B0C0C"/>
              </a:solidFill>
              <a:latin typeface="Comic Sans MS" panose="030F0702030302020204" pitchFamily="66" charset="0"/>
            </a:endParaRPr>
          </a:p>
          <a:p>
            <a:pPr marL="571500" indent="-571500">
              <a:buFont typeface="Arial" panose="020B0604020202020204" pitchFamily="34" charset="0"/>
              <a:buChar char="•"/>
            </a:pPr>
            <a:r>
              <a:rPr lang="en-GB" sz="3600" dirty="0">
                <a:solidFill>
                  <a:srgbClr val="0B0C0C"/>
                </a:solidFill>
                <a:latin typeface="Comic Sans MS" panose="030F0702030302020204" pitchFamily="66" charset="0"/>
              </a:rPr>
              <a:t>They will then have 6 seconds to answer each question. </a:t>
            </a:r>
          </a:p>
          <a:p>
            <a:pPr marL="571500" indent="-571500">
              <a:buFont typeface="Arial" panose="020B0604020202020204" pitchFamily="34" charset="0"/>
              <a:buChar char="•"/>
            </a:pPr>
            <a:endParaRPr lang="en-GB" sz="2000" dirty="0">
              <a:solidFill>
                <a:srgbClr val="0B0C0C"/>
              </a:solidFill>
              <a:latin typeface="Comic Sans MS" panose="030F0702030302020204" pitchFamily="66" charset="0"/>
            </a:endParaRPr>
          </a:p>
          <a:p>
            <a:pPr marL="571500" indent="-571500">
              <a:buFont typeface="Arial" panose="020B0604020202020204" pitchFamily="34" charset="0"/>
              <a:buChar char="•"/>
            </a:pPr>
            <a:r>
              <a:rPr lang="en-GB" sz="3600" dirty="0">
                <a:solidFill>
                  <a:srgbClr val="0B0C0C"/>
                </a:solidFill>
                <a:latin typeface="Comic Sans MS" panose="030F0702030302020204" pitchFamily="66" charset="0"/>
              </a:rPr>
              <a:t>On average, the check should take no longer than 5 minutes to complete.</a:t>
            </a:r>
            <a:endParaRPr lang="en-GB" sz="3600" i="0" dirty="0">
              <a:solidFill>
                <a:srgbClr val="0B0C0C"/>
              </a:solidFill>
              <a:effectLst/>
              <a:latin typeface="Comic Sans MS" panose="030F0702030302020204" pitchFamily="66" charset="0"/>
            </a:endParaRPr>
          </a:p>
        </p:txBody>
      </p:sp>
    </p:spTree>
    <p:extLst>
      <p:ext uri="{BB962C8B-B14F-4D97-AF65-F5344CB8AC3E}">
        <p14:creationId xmlns:p14="http://schemas.microsoft.com/office/powerpoint/2010/main" val="11853177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3C4A7DE-E607-4710-9C6E-FBC61E91E379}"/>
              </a:ext>
            </a:extLst>
          </p:cNvPr>
          <p:cNvSpPr/>
          <p:nvPr/>
        </p:nvSpPr>
        <p:spPr>
          <a:xfrm>
            <a:off x="730929" y="186833"/>
            <a:ext cx="10321770" cy="5632311"/>
          </a:xfrm>
          <a:prstGeom prst="rect">
            <a:avLst/>
          </a:prstGeom>
        </p:spPr>
        <p:txBody>
          <a:bodyPr wrap="square">
            <a:spAutoFit/>
          </a:bodyPr>
          <a:lstStyle/>
          <a:p>
            <a:pPr marL="571500" indent="-571500">
              <a:buFont typeface="Arial" panose="020B0604020202020204" pitchFamily="34" charset="0"/>
              <a:buChar char="•"/>
            </a:pPr>
            <a:r>
              <a:rPr lang="en-GB" sz="3600" dirty="0">
                <a:solidFill>
                  <a:srgbClr val="0B0C0C"/>
                </a:solidFill>
                <a:latin typeface="Comic Sans MS" panose="030F0702030302020204" pitchFamily="66" charset="0"/>
              </a:rPr>
              <a:t>Schools will have unlimited access to a ‘try it out’ area from April. </a:t>
            </a:r>
          </a:p>
          <a:p>
            <a:pPr marL="571500" indent="-571500">
              <a:buFont typeface="Arial" panose="020B0604020202020204" pitchFamily="34" charset="0"/>
              <a:buChar char="•"/>
            </a:pPr>
            <a:endParaRPr lang="en-GB" sz="3600" dirty="0">
              <a:solidFill>
                <a:srgbClr val="0B0C0C"/>
              </a:solidFill>
              <a:latin typeface="Comic Sans MS" panose="030F0702030302020204" pitchFamily="66" charset="0"/>
            </a:endParaRPr>
          </a:p>
          <a:p>
            <a:pPr marL="571500" indent="-571500">
              <a:buFont typeface="Arial" panose="020B0604020202020204" pitchFamily="34" charset="0"/>
              <a:buChar char="•"/>
            </a:pPr>
            <a:r>
              <a:rPr lang="en-GB" sz="3600" dirty="0">
                <a:solidFill>
                  <a:srgbClr val="0B0C0C"/>
                </a:solidFill>
                <a:latin typeface="Comic Sans MS" panose="030F0702030302020204" pitchFamily="66" charset="0"/>
              </a:rPr>
              <a:t>They can use this to make sure pupils have the necessary support to access the check. </a:t>
            </a:r>
          </a:p>
          <a:p>
            <a:pPr marL="571500" indent="-571500">
              <a:buFont typeface="Arial" panose="020B0604020202020204" pitchFamily="34" charset="0"/>
              <a:buChar char="•"/>
            </a:pPr>
            <a:endParaRPr lang="en-GB" sz="3600" dirty="0">
              <a:solidFill>
                <a:srgbClr val="0B0C0C"/>
              </a:solidFill>
              <a:latin typeface="Comic Sans MS" panose="030F0702030302020204" pitchFamily="66" charset="0"/>
            </a:endParaRPr>
          </a:p>
          <a:p>
            <a:pPr marL="571500" indent="-571500">
              <a:buFont typeface="Arial" panose="020B0604020202020204" pitchFamily="34" charset="0"/>
              <a:buChar char="•"/>
            </a:pPr>
            <a:r>
              <a:rPr lang="en-GB" sz="3600" dirty="0">
                <a:solidFill>
                  <a:srgbClr val="0B0C0C"/>
                </a:solidFill>
                <a:latin typeface="Comic Sans MS" panose="030F0702030302020204" pitchFamily="66" charset="0"/>
              </a:rPr>
              <a:t>This includes opportunities for pupils to familiarise themselves with the check application and try out any access arrangements that may be required.</a:t>
            </a:r>
            <a:endParaRPr lang="en-GB" sz="3600" dirty="0">
              <a:latin typeface="Comic Sans MS" panose="030F0702030302020204" pitchFamily="66" charset="0"/>
            </a:endParaRPr>
          </a:p>
        </p:txBody>
      </p:sp>
    </p:spTree>
    <p:extLst>
      <p:ext uri="{BB962C8B-B14F-4D97-AF65-F5344CB8AC3E}">
        <p14:creationId xmlns:p14="http://schemas.microsoft.com/office/powerpoint/2010/main" val="39193732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B35B43-5D14-400F-A13E-03714DCB340D}"/>
              </a:ext>
            </a:extLst>
          </p:cNvPr>
          <p:cNvSpPr>
            <a:spLocks noGrp="1"/>
          </p:cNvSpPr>
          <p:nvPr>
            <p:ph type="title"/>
          </p:nvPr>
        </p:nvSpPr>
        <p:spPr>
          <a:xfrm>
            <a:off x="659579" y="414291"/>
            <a:ext cx="8596668" cy="1320800"/>
          </a:xfrm>
        </p:spPr>
        <p:txBody>
          <a:bodyPr/>
          <a:lstStyle/>
          <a:p>
            <a:r>
              <a:rPr lang="en-GB" dirty="0">
                <a:latin typeface="Comic Sans MS" panose="030F0702030302020204" pitchFamily="66" charset="0"/>
              </a:rPr>
              <a:t>What are we doing in school?</a:t>
            </a:r>
          </a:p>
        </p:txBody>
      </p:sp>
      <p:sp>
        <p:nvSpPr>
          <p:cNvPr id="3" name="Content Placeholder 2">
            <a:extLst>
              <a:ext uri="{FF2B5EF4-FFF2-40B4-BE49-F238E27FC236}">
                <a16:creationId xmlns:a16="http://schemas.microsoft.com/office/drawing/2014/main" id="{DADE7B74-7D67-49A7-AB29-B4AF1DC7FFEC}"/>
              </a:ext>
            </a:extLst>
          </p:cNvPr>
          <p:cNvSpPr>
            <a:spLocks noGrp="1"/>
          </p:cNvSpPr>
          <p:nvPr>
            <p:ph idx="1"/>
          </p:nvPr>
        </p:nvSpPr>
        <p:spPr>
          <a:xfrm>
            <a:off x="535291" y="1388232"/>
            <a:ext cx="8596668" cy="3880773"/>
          </a:xfrm>
        </p:spPr>
        <p:txBody>
          <a:bodyPr>
            <a:normAutofit/>
          </a:bodyPr>
          <a:lstStyle/>
          <a:p>
            <a:r>
              <a:rPr lang="en-GB" sz="2800" dirty="0">
                <a:latin typeface="Comic Sans MS" panose="030F0702030302020204" pitchFamily="66" charset="0"/>
              </a:rPr>
              <a:t>Daily times tables booklets practise</a:t>
            </a:r>
          </a:p>
          <a:p>
            <a:r>
              <a:rPr lang="en-GB" sz="2800" dirty="0">
                <a:latin typeface="Comic Sans MS" panose="030F0702030302020204" pitchFamily="66" charset="0"/>
              </a:rPr>
              <a:t>Mock tests each week</a:t>
            </a:r>
          </a:p>
          <a:p>
            <a:r>
              <a:rPr lang="en-GB" sz="2800" dirty="0">
                <a:latin typeface="Comic Sans MS" panose="030F0702030302020204" pitchFamily="66" charset="0"/>
              </a:rPr>
              <a:t>Half termly times table grid assessment</a:t>
            </a:r>
          </a:p>
          <a:p>
            <a:r>
              <a:rPr lang="en-GB" sz="2800" dirty="0">
                <a:latin typeface="Comic Sans MS" panose="030F0702030302020204" pitchFamily="66" charset="0"/>
              </a:rPr>
              <a:t>Mastering Number</a:t>
            </a:r>
          </a:p>
          <a:p>
            <a:r>
              <a:rPr lang="en-GB" sz="2800" dirty="0">
                <a:latin typeface="Comic Sans MS" panose="030F0702030302020204" pitchFamily="66" charset="0"/>
              </a:rPr>
              <a:t>99 Club</a:t>
            </a:r>
          </a:p>
          <a:p>
            <a:r>
              <a:rPr lang="en-GB" sz="2800" dirty="0">
                <a:latin typeface="Comic Sans MS" panose="030F0702030302020204" pitchFamily="66" charset="0"/>
              </a:rPr>
              <a:t>TT </a:t>
            </a:r>
            <a:r>
              <a:rPr lang="en-GB" sz="2800" dirty="0" err="1">
                <a:latin typeface="Comic Sans MS" panose="030F0702030302020204" pitchFamily="66" charset="0"/>
              </a:rPr>
              <a:t>Rockstars</a:t>
            </a:r>
            <a:r>
              <a:rPr lang="en-GB" sz="2800" dirty="0">
                <a:latin typeface="Comic Sans MS" panose="030F0702030302020204" pitchFamily="66" charset="0"/>
              </a:rPr>
              <a:t> – including our </a:t>
            </a:r>
            <a:r>
              <a:rPr lang="en-GB" sz="2800" dirty="0" err="1">
                <a:latin typeface="Comic Sans MS" panose="030F0702030302020204" pitchFamily="66" charset="0"/>
              </a:rPr>
              <a:t>leaderboards</a:t>
            </a:r>
            <a:endParaRPr lang="en-GB" sz="2800" dirty="0">
              <a:latin typeface="Comic Sans MS" panose="030F0702030302020204" pitchFamily="66" charset="0"/>
            </a:endParaRPr>
          </a:p>
          <a:p>
            <a:endParaRPr lang="en-GB" sz="2800" dirty="0">
              <a:latin typeface="Comic Sans MS" panose="030F0702030302020204" pitchFamily="66" charset="0"/>
            </a:endParaRPr>
          </a:p>
        </p:txBody>
      </p:sp>
    </p:spTree>
    <p:extLst>
      <p:ext uri="{BB962C8B-B14F-4D97-AF65-F5344CB8AC3E}">
        <p14:creationId xmlns:p14="http://schemas.microsoft.com/office/powerpoint/2010/main" val="31544796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DB5ABD8-EF88-4CEE-B9F1-CC8FEE478C76}"/>
              </a:ext>
            </a:extLst>
          </p:cNvPr>
          <p:cNvSpPr txBox="1"/>
          <p:nvPr/>
        </p:nvSpPr>
        <p:spPr>
          <a:xfrm>
            <a:off x="727969" y="80606"/>
            <a:ext cx="11878322" cy="6417141"/>
          </a:xfrm>
          <a:prstGeom prst="rect">
            <a:avLst/>
          </a:prstGeom>
          <a:noFill/>
        </p:spPr>
        <p:txBody>
          <a:bodyPr wrap="square" rtlCol="0">
            <a:spAutoFit/>
          </a:bodyPr>
          <a:lstStyle/>
          <a:p>
            <a:r>
              <a:rPr lang="en-GB" sz="4000" u="sng" dirty="0">
                <a:latin typeface="Comic Sans MS" panose="030F0702030302020204" pitchFamily="66" charset="0"/>
              </a:rPr>
              <a:t>Websites to use at home:</a:t>
            </a:r>
          </a:p>
          <a:p>
            <a:endParaRPr lang="en-GB" sz="1100" dirty="0">
              <a:latin typeface="Comic Sans MS" panose="030F0702030302020204" pitchFamily="66" charset="0"/>
            </a:endParaRPr>
          </a:p>
          <a:p>
            <a:r>
              <a:rPr lang="en-GB" sz="4000" dirty="0" err="1">
                <a:latin typeface="Comic Sans MS" panose="030F0702030302020204" pitchFamily="66" charset="0"/>
              </a:rPr>
              <a:t>TTRockstars</a:t>
            </a:r>
            <a:r>
              <a:rPr lang="en-GB" sz="4000" dirty="0">
                <a:latin typeface="Comic Sans MS" panose="030F0702030302020204" pitchFamily="66" charset="0"/>
              </a:rPr>
              <a:t> - </a:t>
            </a:r>
            <a:r>
              <a:rPr lang="en-GB" sz="4000" dirty="0">
                <a:latin typeface="Comic Sans MS" panose="030F0702030302020204" pitchFamily="66" charset="0"/>
                <a:hlinkClick r:id="rId2"/>
              </a:rPr>
              <a:t>https://ttrockstars.com/</a:t>
            </a:r>
            <a:endParaRPr lang="en-GB" sz="4000" dirty="0">
              <a:latin typeface="Comic Sans MS" panose="030F0702030302020204" pitchFamily="66" charset="0"/>
            </a:endParaRPr>
          </a:p>
          <a:p>
            <a:endParaRPr lang="en-GB" sz="4000" dirty="0">
              <a:latin typeface="Comic Sans MS" panose="030F0702030302020204" pitchFamily="66" charset="0"/>
            </a:endParaRPr>
          </a:p>
          <a:p>
            <a:r>
              <a:rPr lang="en-GB" sz="4000" dirty="0" err="1">
                <a:latin typeface="Comic Sans MS" panose="030F0702030302020204" pitchFamily="66" charset="0"/>
              </a:rPr>
              <a:t>Topmarks</a:t>
            </a:r>
            <a:r>
              <a:rPr lang="en-GB" sz="4000" dirty="0">
                <a:latin typeface="Comic Sans MS" panose="030F0702030302020204" pitchFamily="66" charset="0"/>
              </a:rPr>
              <a:t> - </a:t>
            </a:r>
            <a:r>
              <a:rPr lang="en-GB" sz="4000" dirty="0">
                <a:latin typeface="Comic Sans MS" panose="030F0702030302020204" pitchFamily="66" charset="0"/>
                <a:hlinkClick r:id="rId3"/>
              </a:rPr>
              <a:t>https://www.topmarks.co.uk/</a:t>
            </a:r>
            <a:endParaRPr lang="en-GB" sz="4000" dirty="0">
              <a:latin typeface="Comic Sans MS" panose="030F0702030302020204" pitchFamily="66" charset="0"/>
            </a:endParaRPr>
          </a:p>
          <a:p>
            <a:endParaRPr lang="en-GB" sz="4000" dirty="0">
              <a:latin typeface="Comic Sans MS" panose="030F0702030302020204" pitchFamily="66" charset="0"/>
            </a:endParaRPr>
          </a:p>
          <a:p>
            <a:r>
              <a:rPr lang="en-GB" sz="4000" dirty="0">
                <a:latin typeface="Comic Sans MS" panose="030F0702030302020204" pitchFamily="66" charset="0"/>
              </a:rPr>
              <a:t>White Rose – 1 minute maths</a:t>
            </a:r>
          </a:p>
          <a:p>
            <a:r>
              <a:rPr lang="en-GB" sz="4000" dirty="0">
                <a:latin typeface="Comic Sans MS" panose="030F0702030302020204" pitchFamily="66" charset="0"/>
              </a:rPr>
              <a:t>                            app.</a:t>
            </a:r>
          </a:p>
          <a:p>
            <a:r>
              <a:rPr lang="en-GB" sz="4000" dirty="0">
                <a:latin typeface="Comic Sans MS" panose="030F0702030302020204" pitchFamily="66" charset="0"/>
                <a:hlinkClick r:id="rId4"/>
              </a:rPr>
              <a:t>www.timestables.co.uk</a:t>
            </a:r>
            <a:endParaRPr lang="en-GB" sz="4000" dirty="0">
              <a:latin typeface="Comic Sans MS" panose="030F0702030302020204" pitchFamily="66" charset="0"/>
            </a:endParaRPr>
          </a:p>
          <a:p>
            <a:endParaRPr lang="en-GB" sz="4000" dirty="0">
              <a:latin typeface="Comic Sans MS" panose="030F0702030302020204" pitchFamily="66" charset="0"/>
            </a:endParaRPr>
          </a:p>
          <a:p>
            <a:r>
              <a:rPr lang="en-GB" sz="4000" dirty="0">
                <a:latin typeface="Comic Sans MS" panose="030F0702030302020204" pitchFamily="66" charset="0"/>
              </a:rPr>
              <a:t>Hit the Button</a:t>
            </a:r>
          </a:p>
        </p:txBody>
      </p:sp>
      <p:pic>
        <p:nvPicPr>
          <p:cNvPr id="3" name="Picture 2">
            <a:extLst>
              <a:ext uri="{FF2B5EF4-FFF2-40B4-BE49-F238E27FC236}">
                <a16:creationId xmlns:a16="http://schemas.microsoft.com/office/drawing/2014/main" id="{6F55C4B2-2976-4C8E-B9D0-949B54B38328}"/>
              </a:ext>
            </a:extLst>
          </p:cNvPr>
          <p:cNvPicPr>
            <a:picLocks noChangeAspect="1"/>
          </p:cNvPicPr>
          <p:nvPr/>
        </p:nvPicPr>
        <p:blipFill>
          <a:blip r:embed="rId5"/>
          <a:stretch>
            <a:fillRect/>
          </a:stretch>
        </p:blipFill>
        <p:spPr>
          <a:xfrm>
            <a:off x="8829243" y="3568823"/>
            <a:ext cx="2250089" cy="3080577"/>
          </a:xfrm>
          <a:prstGeom prst="rect">
            <a:avLst/>
          </a:prstGeom>
        </p:spPr>
      </p:pic>
    </p:spTree>
    <p:extLst>
      <p:ext uri="{BB962C8B-B14F-4D97-AF65-F5344CB8AC3E}">
        <p14:creationId xmlns:p14="http://schemas.microsoft.com/office/powerpoint/2010/main" val="12531934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F1D6287-33E9-4B60-A93D-DA0E4598BF03}"/>
              </a:ext>
            </a:extLst>
          </p:cNvPr>
          <p:cNvPicPr>
            <a:picLocks noChangeAspect="1"/>
          </p:cNvPicPr>
          <p:nvPr/>
        </p:nvPicPr>
        <p:blipFill>
          <a:blip r:embed="rId2"/>
          <a:stretch>
            <a:fillRect/>
          </a:stretch>
        </p:blipFill>
        <p:spPr>
          <a:xfrm>
            <a:off x="0" y="0"/>
            <a:ext cx="12192000" cy="3124626"/>
          </a:xfrm>
          <a:prstGeom prst="rect">
            <a:avLst/>
          </a:prstGeom>
        </p:spPr>
      </p:pic>
      <p:pic>
        <p:nvPicPr>
          <p:cNvPr id="5" name="Picture 4">
            <a:extLst>
              <a:ext uri="{FF2B5EF4-FFF2-40B4-BE49-F238E27FC236}">
                <a16:creationId xmlns:a16="http://schemas.microsoft.com/office/drawing/2014/main" id="{FF1626EF-8734-4A9B-87CF-D04C5E7D0947}"/>
              </a:ext>
            </a:extLst>
          </p:cNvPr>
          <p:cNvPicPr>
            <a:picLocks noChangeAspect="1"/>
          </p:cNvPicPr>
          <p:nvPr/>
        </p:nvPicPr>
        <p:blipFill>
          <a:blip r:embed="rId3"/>
          <a:stretch>
            <a:fillRect/>
          </a:stretch>
        </p:blipFill>
        <p:spPr>
          <a:xfrm>
            <a:off x="2556628" y="3188203"/>
            <a:ext cx="3751372" cy="3607340"/>
          </a:xfrm>
          <a:prstGeom prst="rect">
            <a:avLst/>
          </a:prstGeom>
        </p:spPr>
      </p:pic>
      <p:sp>
        <p:nvSpPr>
          <p:cNvPr id="2" name="Rectangle 1">
            <a:extLst>
              <a:ext uri="{FF2B5EF4-FFF2-40B4-BE49-F238E27FC236}">
                <a16:creationId xmlns:a16="http://schemas.microsoft.com/office/drawing/2014/main" id="{C88124B5-6270-424D-BDAE-926258BB1E18}"/>
              </a:ext>
            </a:extLst>
          </p:cNvPr>
          <p:cNvSpPr/>
          <p:nvPr/>
        </p:nvSpPr>
        <p:spPr>
          <a:xfrm>
            <a:off x="6574329" y="3919037"/>
            <a:ext cx="3695242" cy="369332"/>
          </a:xfrm>
          <a:prstGeom prst="rect">
            <a:avLst/>
          </a:prstGeom>
        </p:spPr>
        <p:txBody>
          <a:bodyPr wrap="none">
            <a:spAutoFit/>
          </a:bodyPr>
          <a:lstStyle/>
          <a:p>
            <a:r>
              <a:rPr lang="en-GB" dirty="0"/>
              <a:t>https://ttrockstars.com/parents/</a:t>
            </a:r>
          </a:p>
        </p:txBody>
      </p:sp>
    </p:spTree>
    <p:extLst>
      <p:ext uri="{BB962C8B-B14F-4D97-AF65-F5344CB8AC3E}">
        <p14:creationId xmlns:p14="http://schemas.microsoft.com/office/powerpoint/2010/main" val="28523968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536741-6143-49BE-B2B9-63CB4CBA47AA}"/>
              </a:ext>
            </a:extLst>
          </p:cNvPr>
          <p:cNvSpPr>
            <a:spLocks noGrp="1"/>
          </p:cNvSpPr>
          <p:nvPr>
            <p:ph type="title"/>
          </p:nvPr>
        </p:nvSpPr>
        <p:spPr>
          <a:xfrm>
            <a:off x="499780" y="982462"/>
            <a:ext cx="9265656" cy="2446538"/>
          </a:xfrm>
        </p:spPr>
        <p:txBody>
          <a:bodyPr>
            <a:normAutofit fontScale="90000"/>
          </a:bodyPr>
          <a:lstStyle/>
          <a:p>
            <a:r>
              <a:rPr lang="en-GB" dirty="0"/>
              <a:t>Thank you for listening.</a:t>
            </a:r>
            <a:br>
              <a:rPr lang="en-GB" dirty="0"/>
            </a:br>
            <a:br>
              <a:rPr lang="en-GB" dirty="0"/>
            </a:br>
            <a:r>
              <a:rPr lang="en-GB" dirty="0"/>
              <a:t>We will email all Year 4 parents/carers this PowerPoint and it will be available on the school website.</a:t>
            </a:r>
          </a:p>
        </p:txBody>
      </p:sp>
    </p:spTree>
    <p:extLst>
      <p:ext uri="{BB962C8B-B14F-4D97-AF65-F5344CB8AC3E}">
        <p14:creationId xmlns:p14="http://schemas.microsoft.com/office/powerpoint/2010/main" val="410457684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5823</TotalTime>
  <Words>570</Words>
  <Application>Microsoft Office PowerPoint</Application>
  <PresentationFormat>Widescreen</PresentationFormat>
  <Paragraphs>80</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Comic Sans MS</vt:lpstr>
      <vt:lpstr>Trebuchet MS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are we doing in school?</vt:lpstr>
      <vt:lpstr>PowerPoint Presentation</vt:lpstr>
      <vt:lpstr>PowerPoint Presentation</vt:lpstr>
      <vt:lpstr>Thank you for listening.  We will email all Year 4 parents/carers this PowerPoint and it will be available on the school website.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Gina Hewitt</dc:creator>
  <cp:lastModifiedBy>Gina Hewitt</cp:lastModifiedBy>
  <cp:revision>18</cp:revision>
  <dcterms:created xsi:type="dcterms:W3CDTF">2024-03-04T11:49:21Z</dcterms:created>
  <dcterms:modified xsi:type="dcterms:W3CDTF">2025-11-13T15:55:46Z</dcterms:modified>
</cp:coreProperties>
</file>