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FF6B2-AD00-4F13-92CD-D09B6D46B8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FCFB50F-34BB-4E98-9478-B7494D9583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A619166-1726-46E5-9930-C0E2D9FE18CA}"/>
              </a:ext>
            </a:extLst>
          </p:cNvPr>
          <p:cNvSpPr>
            <a:spLocks noGrp="1"/>
          </p:cNvSpPr>
          <p:nvPr>
            <p:ph type="dt" sz="half" idx="10"/>
          </p:nvPr>
        </p:nvSpPr>
        <p:spPr/>
        <p:txBody>
          <a:bodyPr/>
          <a:lstStyle/>
          <a:p>
            <a:fld id="{B3BC5E5E-0F54-4273-BA75-67B4379F37C7}" type="datetimeFigureOut">
              <a:rPr lang="en-GB" smtClean="0"/>
              <a:t>18/03/2026</a:t>
            </a:fld>
            <a:endParaRPr lang="en-GB"/>
          </a:p>
        </p:txBody>
      </p:sp>
      <p:sp>
        <p:nvSpPr>
          <p:cNvPr id="5" name="Footer Placeholder 4">
            <a:extLst>
              <a:ext uri="{FF2B5EF4-FFF2-40B4-BE49-F238E27FC236}">
                <a16:creationId xmlns:a16="http://schemas.microsoft.com/office/drawing/2014/main" id="{04A1FFFA-5502-42A5-B460-F6FA3BEC1F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2F5830-861C-407C-848D-39BEE642DD28}"/>
              </a:ext>
            </a:extLst>
          </p:cNvPr>
          <p:cNvSpPr>
            <a:spLocks noGrp="1"/>
          </p:cNvSpPr>
          <p:nvPr>
            <p:ph type="sldNum" sz="quarter" idx="12"/>
          </p:nvPr>
        </p:nvSpPr>
        <p:spPr/>
        <p:txBody>
          <a:bodyPr/>
          <a:lstStyle/>
          <a:p>
            <a:fld id="{D0375D6D-A1CF-4CA4-903C-D004105D7BC9}" type="slidenum">
              <a:rPr lang="en-GB" smtClean="0"/>
              <a:t>‹#›</a:t>
            </a:fld>
            <a:endParaRPr lang="en-GB"/>
          </a:p>
        </p:txBody>
      </p:sp>
    </p:spTree>
    <p:extLst>
      <p:ext uri="{BB962C8B-B14F-4D97-AF65-F5344CB8AC3E}">
        <p14:creationId xmlns:p14="http://schemas.microsoft.com/office/powerpoint/2010/main" val="2038690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EFBD0-B3B6-4477-8820-BF402C3517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D83778-EE38-4D35-AF14-FFBB1BA64C2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C74E1A-B380-4615-AB6F-5F994CEB30F4}"/>
              </a:ext>
            </a:extLst>
          </p:cNvPr>
          <p:cNvSpPr>
            <a:spLocks noGrp="1"/>
          </p:cNvSpPr>
          <p:nvPr>
            <p:ph type="dt" sz="half" idx="10"/>
          </p:nvPr>
        </p:nvSpPr>
        <p:spPr/>
        <p:txBody>
          <a:bodyPr/>
          <a:lstStyle/>
          <a:p>
            <a:fld id="{B3BC5E5E-0F54-4273-BA75-67B4379F37C7}" type="datetimeFigureOut">
              <a:rPr lang="en-GB" smtClean="0"/>
              <a:t>18/03/2026</a:t>
            </a:fld>
            <a:endParaRPr lang="en-GB"/>
          </a:p>
        </p:txBody>
      </p:sp>
      <p:sp>
        <p:nvSpPr>
          <p:cNvPr id="5" name="Footer Placeholder 4">
            <a:extLst>
              <a:ext uri="{FF2B5EF4-FFF2-40B4-BE49-F238E27FC236}">
                <a16:creationId xmlns:a16="http://schemas.microsoft.com/office/drawing/2014/main" id="{6B4B9283-FAF7-44BE-88FE-6BBD0314AB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5F9322-3B69-4CAD-90E0-8D78F7040C65}"/>
              </a:ext>
            </a:extLst>
          </p:cNvPr>
          <p:cNvSpPr>
            <a:spLocks noGrp="1"/>
          </p:cNvSpPr>
          <p:nvPr>
            <p:ph type="sldNum" sz="quarter" idx="12"/>
          </p:nvPr>
        </p:nvSpPr>
        <p:spPr/>
        <p:txBody>
          <a:bodyPr/>
          <a:lstStyle/>
          <a:p>
            <a:fld id="{D0375D6D-A1CF-4CA4-903C-D004105D7BC9}" type="slidenum">
              <a:rPr lang="en-GB" smtClean="0"/>
              <a:t>‹#›</a:t>
            </a:fld>
            <a:endParaRPr lang="en-GB"/>
          </a:p>
        </p:txBody>
      </p:sp>
    </p:spTree>
    <p:extLst>
      <p:ext uri="{BB962C8B-B14F-4D97-AF65-F5344CB8AC3E}">
        <p14:creationId xmlns:p14="http://schemas.microsoft.com/office/powerpoint/2010/main" val="29141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0A7BA-06B1-4D95-B3D6-A4D395EC8E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7FF9FCD-5DA0-4F02-861E-2E44045C87F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21F2F09-AFD9-46F3-80D5-609413B15C35}"/>
              </a:ext>
            </a:extLst>
          </p:cNvPr>
          <p:cNvSpPr>
            <a:spLocks noGrp="1"/>
          </p:cNvSpPr>
          <p:nvPr>
            <p:ph type="dt" sz="half" idx="10"/>
          </p:nvPr>
        </p:nvSpPr>
        <p:spPr/>
        <p:txBody>
          <a:bodyPr/>
          <a:lstStyle/>
          <a:p>
            <a:fld id="{B3BC5E5E-0F54-4273-BA75-67B4379F37C7}" type="datetimeFigureOut">
              <a:rPr lang="en-GB" smtClean="0"/>
              <a:t>18/03/2026</a:t>
            </a:fld>
            <a:endParaRPr lang="en-GB"/>
          </a:p>
        </p:txBody>
      </p:sp>
      <p:sp>
        <p:nvSpPr>
          <p:cNvPr id="5" name="Footer Placeholder 4">
            <a:extLst>
              <a:ext uri="{FF2B5EF4-FFF2-40B4-BE49-F238E27FC236}">
                <a16:creationId xmlns:a16="http://schemas.microsoft.com/office/drawing/2014/main" id="{E4D51024-4476-4884-85FC-5DD2364FE5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D1CB4A-31B0-4CB7-8B30-95A8F9F0211D}"/>
              </a:ext>
            </a:extLst>
          </p:cNvPr>
          <p:cNvSpPr>
            <a:spLocks noGrp="1"/>
          </p:cNvSpPr>
          <p:nvPr>
            <p:ph type="sldNum" sz="quarter" idx="12"/>
          </p:nvPr>
        </p:nvSpPr>
        <p:spPr/>
        <p:txBody>
          <a:bodyPr/>
          <a:lstStyle/>
          <a:p>
            <a:fld id="{D0375D6D-A1CF-4CA4-903C-D004105D7BC9}" type="slidenum">
              <a:rPr lang="en-GB" smtClean="0"/>
              <a:t>‹#›</a:t>
            </a:fld>
            <a:endParaRPr lang="en-GB"/>
          </a:p>
        </p:txBody>
      </p:sp>
    </p:spTree>
    <p:extLst>
      <p:ext uri="{BB962C8B-B14F-4D97-AF65-F5344CB8AC3E}">
        <p14:creationId xmlns:p14="http://schemas.microsoft.com/office/powerpoint/2010/main" val="40188512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B4B45-CDD0-4FF2-B4EB-1D2446C058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69995B3-D414-4C7A-A84A-A455308D7F2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8E8FBAF-D6D8-4692-9285-04E7C7DBE40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FBFA0EF-B0EB-42B5-A81F-F9BB3E2AEF84}"/>
              </a:ext>
            </a:extLst>
          </p:cNvPr>
          <p:cNvSpPr>
            <a:spLocks noGrp="1"/>
          </p:cNvSpPr>
          <p:nvPr>
            <p:ph type="dt" sz="half" idx="10"/>
          </p:nvPr>
        </p:nvSpPr>
        <p:spPr/>
        <p:txBody>
          <a:bodyPr/>
          <a:lstStyle/>
          <a:p>
            <a:fld id="{B3BC5E5E-0F54-4273-BA75-67B4379F37C7}" type="datetimeFigureOut">
              <a:rPr lang="en-GB" smtClean="0"/>
              <a:t>18/03/2026</a:t>
            </a:fld>
            <a:endParaRPr lang="en-GB"/>
          </a:p>
        </p:txBody>
      </p:sp>
      <p:sp>
        <p:nvSpPr>
          <p:cNvPr id="6" name="Footer Placeholder 5">
            <a:extLst>
              <a:ext uri="{FF2B5EF4-FFF2-40B4-BE49-F238E27FC236}">
                <a16:creationId xmlns:a16="http://schemas.microsoft.com/office/drawing/2014/main" id="{5458182D-27FE-4290-927E-1D6A9CD96C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151D39-AD7B-45E5-8346-D136ABF30EB6}"/>
              </a:ext>
            </a:extLst>
          </p:cNvPr>
          <p:cNvSpPr>
            <a:spLocks noGrp="1"/>
          </p:cNvSpPr>
          <p:nvPr>
            <p:ph type="sldNum" sz="quarter" idx="12"/>
          </p:nvPr>
        </p:nvSpPr>
        <p:spPr/>
        <p:txBody>
          <a:bodyPr/>
          <a:lstStyle/>
          <a:p>
            <a:fld id="{D0375D6D-A1CF-4CA4-903C-D004105D7BC9}" type="slidenum">
              <a:rPr lang="en-GB" smtClean="0"/>
              <a:t>‹#›</a:t>
            </a:fld>
            <a:endParaRPr lang="en-GB"/>
          </a:p>
        </p:txBody>
      </p:sp>
    </p:spTree>
    <p:extLst>
      <p:ext uri="{BB962C8B-B14F-4D97-AF65-F5344CB8AC3E}">
        <p14:creationId xmlns:p14="http://schemas.microsoft.com/office/powerpoint/2010/main" val="1953156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F6766-130E-4752-A502-5F7E7E9F789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F300836-BEDD-4DD6-9ECF-C6C3994879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C445681-B81C-4DCA-9FC5-435BB8997B8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F311D2A-31D5-4A6F-BDA4-799FCB7C5E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8ACB8D-85BB-46A8-95D3-C6680D34591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185B8E-4DF3-42D4-BB20-28C894D66928}"/>
              </a:ext>
            </a:extLst>
          </p:cNvPr>
          <p:cNvSpPr>
            <a:spLocks noGrp="1"/>
          </p:cNvSpPr>
          <p:nvPr>
            <p:ph type="dt" sz="half" idx="10"/>
          </p:nvPr>
        </p:nvSpPr>
        <p:spPr/>
        <p:txBody>
          <a:bodyPr/>
          <a:lstStyle/>
          <a:p>
            <a:fld id="{B3BC5E5E-0F54-4273-BA75-67B4379F37C7}" type="datetimeFigureOut">
              <a:rPr lang="en-GB" smtClean="0"/>
              <a:t>18/03/2026</a:t>
            </a:fld>
            <a:endParaRPr lang="en-GB"/>
          </a:p>
        </p:txBody>
      </p:sp>
      <p:sp>
        <p:nvSpPr>
          <p:cNvPr id="8" name="Footer Placeholder 7">
            <a:extLst>
              <a:ext uri="{FF2B5EF4-FFF2-40B4-BE49-F238E27FC236}">
                <a16:creationId xmlns:a16="http://schemas.microsoft.com/office/drawing/2014/main" id="{502ED069-3BBA-48BD-B81A-1A5D96A8FE0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2EEA3CD-787F-4242-A951-004E0444F127}"/>
              </a:ext>
            </a:extLst>
          </p:cNvPr>
          <p:cNvSpPr>
            <a:spLocks noGrp="1"/>
          </p:cNvSpPr>
          <p:nvPr>
            <p:ph type="sldNum" sz="quarter" idx="12"/>
          </p:nvPr>
        </p:nvSpPr>
        <p:spPr/>
        <p:txBody>
          <a:bodyPr/>
          <a:lstStyle/>
          <a:p>
            <a:fld id="{D0375D6D-A1CF-4CA4-903C-D004105D7BC9}" type="slidenum">
              <a:rPr lang="en-GB" smtClean="0"/>
              <a:t>‹#›</a:t>
            </a:fld>
            <a:endParaRPr lang="en-GB"/>
          </a:p>
        </p:txBody>
      </p:sp>
    </p:spTree>
    <p:extLst>
      <p:ext uri="{BB962C8B-B14F-4D97-AF65-F5344CB8AC3E}">
        <p14:creationId xmlns:p14="http://schemas.microsoft.com/office/powerpoint/2010/main" val="503508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B2C70-4095-4976-9E2D-DA25FF41170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108CDD0-BC82-4C4F-A10B-E07BC0A0C780}"/>
              </a:ext>
            </a:extLst>
          </p:cNvPr>
          <p:cNvSpPr>
            <a:spLocks noGrp="1"/>
          </p:cNvSpPr>
          <p:nvPr>
            <p:ph type="dt" sz="half" idx="10"/>
          </p:nvPr>
        </p:nvSpPr>
        <p:spPr/>
        <p:txBody>
          <a:bodyPr/>
          <a:lstStyle/>
          <a:p>
            <a:fld id="{B3BC5E5E-0F54-4273-BA75-67B4379F37C7}" type="datetimeFigureOut">
              <a:rPr lang="en-GB" smtClean="0"/>
              <a:t>18/03/2026</a:t>
            </a:fld>
            <a:endParaRPr lang="en-GB"/>
          </a:p>
        </p:txBody>
      </p:sp>
      <p:sp>
        <p:nvSpPr>
          <p:cNvPr id="4" name="Footer Placeholder 3">
            <a:extLst>
              <a:ext uri="{FF2B5EF4-FFF2-40B4-BE49-F238E27FC236}">
                <a16:creationId xmlns:a16="http://schemas.microsoft.com/office/drawing/2014/main" id="{CC5756EF-B0DE-42C7-B4BB-3BECA9D3BC2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C702917-F959-4283-891D-45FA1B639612}"/>
              </a:ext>
            </a:extLst>
          </p:cNvPr>
          <p:cNvSpPr>
            <a:spLocks noGrp="1"/>
          </p:cNvSpPr>
          <p:nvPr>
            <p:ph type="sldNum" sz="quarter" idx="12"/>
          </p:nvPr>
        </p:nvSpPr>
        <p:spPr/>
        <p:txBody>
          <a:bodyPr/>
          <a:lstStyle/>
          <a:p>
            <a:fld id="{D0375D6D-A1CF-4CA4-903C-D004105D7BC9}" type="slidenum">
              <a:rPr lang="en-GB" smtClean="0"/>
              <a:t>‹#›</a:t>
            </a:fld>
            <a:endParaRPr lang="en-GB"/>
          </a:p>
        </p:txBody>
      </p:sp>
    </p:spTree>
    <p:extLst>
      <p:ext uri="{BB962C8B-B14F-4D97-AF65-F5344CB8AC3E}">
        <p14:creationId xmlns:p14="http://schemas.microsoft.com/office/powerpoint/2010/main" val="4151149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BF0771-E9A9-458A-BD42-7280C85B0D51}"/>
              </a:ext>
            </a:extLst>
          </p:cNvPr>
          <p:cNvSpPr>
            <a:spLocks noGrp="1"/>
          </p:cNvSpPr>
          <p:nvPr>
            <p:ph type="dt" sz="half" idx="10"/>
          </p:nvPr>
        </p:nvSpPr>
        <p:spPr/>
        <p:txBody>
          <a:bodyPr/>
          <a:lstStyle/>
          <a:p>
            <a:fld id="{B3BC5E5E-0F54-4273-BA75-67B4379F37C7}" type="datetimeFigureOut">
              <a:rPr lang="en-GB" smtClean="0"/>
              <a:t>18/03/2026</a:t>
            </a:fld>
            <a:endParaRPr lang="en-GB"/>
          </a:p>
        </p:txBody>
      </p:sp>
      <p:sp>
        <p:nvSpPr>
          <p:cNvPr id="3" name="Footer Placeholder 2">
            <a:extLst>
              <a:ext uri="{FF2B5EF4-FFF2-40B4-BE49-F238E27FC236}">
                <a16:creationId xmlns:a16="http://schemas.microsoft.com/office/drawing/2014/main" id="{23F59B2C-B872-4D6A-8081-70D082C97F4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0195BEC-5E9B-44A0-98EC-595E28C25556}"/>
              </a:ext>
            </a:extLst>
          </p:cNvPr>
          <p:cNvSpPr>
            <a:spLocks noGrp="1"/>
          </p:cNvSpPr>
          <p:nvPr>
            <p:ph type="sldNum" sz="quarter" idx="12"/>
          </p:nvPr>
        </p:nvSpPr>
        <p:spPr/>
        <p:txBody>
          <a:bodyPr/>
          <a:lstStyle/>
          <a:p>
            <a:fld id="{D0375D6D-A1CF-4CA4-903C-D004105D7BC9}" type="slidenum">
              <a:rPr lang="en-GB" smtClean="0"/>
              <a:t>‹#›</a:t>
            </a:fld>
            <a:endParaRPr lang="en-GB"/>
          </a:p>
        </p:txBody>
      </p:sp>
    </p:spTree>
    <p:extLst>
      <p:ext uri="{BB962C8B-B14F-4D97-AF65-F5344CB8AC3E}">
        <p14:creationId xmlns:p14="http://schemas.microsoft.com/office/powerpoint/2010/main" val="2882917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E60C9-68A9-4AC8-BD72-6049B95746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2B07B07-A8C3-4C74-A03D-25822CFE98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4905187-DC06-444B-99B0-4CF5207051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000E8E0-D5FB-4E6C-B4BD-4B0F63903775}"/>
              </a:ext>
            </a:extLst>
          </p:cNvPr>
          <p:cNvSpPr>
            <a:spLocks noGrp="1"/>
          </p:cNvSpPr>
          <p:nvPr>
            <p:ph type="dt" sz="half" idx="10"/>
          </p:nvPr>
        </p:nvSpPr>
        <p:spPr/>
        <p:txBody>
          <a:bodyPr/>
          <a:lstStyle/>
          <a:p>
            <a:fld id="{B3BC5E5E-0F54-4273-BA75-67B4379F37C7}" type="datetimeFigureOut">
              <a:rPr lang="en-GB" smtClean="0"/>
              <a:t>18/03/2026</a:t>
            </a:fld>
            <a:endParaRPr lang="en-GB"/>
          </a:p>
        </p:txBody>
      </p:sp>
      <p:sp>
        <p:nvSpPr>
          <p:cNvPr id="6" name="Footer Placeholder 5">
            <a:extLst>
              <a:ext uri="{FF2B5EF4-FFF2-40B4-BE49-F238E27FC236}">
                <a16:creationId xmlns:a16="http://schemas.microsoft.com/office/drawing/2014/main" id="{B2585D75-9F53-4ECF-B348-3EED7AA2100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632391-DB36-4DA0-9F68-31FDEB02F246}"/>
              </a:ext>
            </a:extLst>
          </p:cNvPr>
          <p:cNvSpPr>
            <a:spLocks noGrp="1"/>
          </p:cNvSpPr>
          <p:nvPr>
            <p:ph type="sldNum" sz="quarter" idx="12"/>
          </p:nvPr>
        </p:nvSpPr>
        <p:spPr/>
        <p:txBody>
          <a:bodyPr/>
          <a:lstStyle/>
          <a:p>
            <a:fld id="{D0375D6D-A1CF-4CA4-903C-D004105D7BC9}" type="slidenum">
              <a:rPr lang="en-GB" smtClean="0"/>
              <a:t>‹#›</a:t>
            </a:fld>
            <a:endParaRPr lang="en-GB"/>
          </a:p>
        </p:txBody>
      </p:sp>
    </p:spTree>
    <p:extLst>
      <p:ext uri="{BB962C8B-B14F-4D97-AF65-F5344CB8AC3E}">
        <p14:creationId xmlns:p14="http://schemas.microsoft.com/office/powerpoint/2010/main" val="2428837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CC8FC-982D-4574-9970-8BCB851A00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09C01D1-2C7C-4AD1-AF77-CF18C7A4BA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F21BBDC-B82B-4C7F-91B2-FFDED8DBC5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909F114-8AB5-4E7D-8E86-B27A0AB7CB43}"/>
              </a:ext>
            </a:extLst>
          </p:cNvPr>
          <p:cNvSpPr>
            <a:spLocks noGrp="1"/>
          </p:cNvSpPr>
          <p:nvPr>
            <p:ph type="dt" sz="half" idx="10"/>
          </p:nvPr>
        </p:nvSpPr>
        <p:spPr/>
        <p:txBody>
          <a:bodyPr/>
          <a:lstStyle/>
          <a:p>
            <a:fld id="{B3BC5E5E-0F54-4273-BA75-67B4379F37C7}" type="datetimeFigureOut">
              <a:rPr lang="en-GB" smtClean="0"/>
              <a:t>18/03/2026</a:t>
            </a:fld>
            <a:endParaRPr lang="en-GB"/>
          </a:p>
        </p:txBody>
      </p:sp>
      <p:sp>
        <p:nvSpPr>
          <p:cNvPr id="6" name="Footer Placeholder 5">
            <a:extLst>
              <a:ext uri="{FF2B5EF4-FFF2-40B4-BE49-F238E27FC236}">
                <a16:creationId xmlns:a16="http://schemas.microsoft.com/office/drawing/2014/main" id="{C78656E2-8E84-4C1E-9A9B-E0D6F01B17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93D204-9DF8-4215-B267-9F64A57184CF}"/>
              </a:ext>
            </a:extLst>
          </p:cNvPr>
          <p:cNvSpPr>
            <a:spLocks noGrp="1"/>
          </p:cNvSpPr>
          <p:nvPr>
            <p:ph type="sldNum" sz="quarter" idx="12"/>
          </p:nvPr>
        </p:nvSpPr>
        <p:spPr/>
        <p:txBody>
          <a:bodyPr/>
          <a:lstStyle/>
          <a:p>
            <a:fld id="{D0375D6D-A1CF-4CA4-903C-D004105D7BC9}" type="slidenum">
              <a:rPr lang="en-GB" smtClean="0"/>
              <a:t>‹#›</a:t>
            </a:fld>
            <a:endParaRPr lang="en-GB"/>
          </a:p>
        </p:txBody>
      </p:sp>
    </p:spTree>
    <p:extLst>
      <p:ext uri="{BB962C8B-B14F-4D97-AF65-F5344CB8AC3E}">
        <p14:creationId xmlns:p14="http://schemas.microsoft.com/office/powerpoint/2010/main" val="1376862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9B85B-9061-48F7-9D80-EFAD1E8E075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A93D817-3B06-41DF-95EE-D40629EC021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148FBB-E727-494D-B3D4-DAB05DBEBF5E}"/>
              </a:ext>
            </a:extLst>
          </p:cNvPr>
          <p:cNvSpPr>
            <a:spLocks noGrp="1"/>
          </p:cNvSpPr>
          <p:nvPr>
            <p:ph type="dt" sz="half" idx="10"/>
          </p:nvPr>
        </p:nvSpPr>
        <p:spPr/>
        <p:txBody>
          <a:bodyPr/>
          <a:lstStyle/>
          <a:p>
            <a:fld id="{B3BC5E5E-0F54-4273-BA75-67B4379F37C7}" type="datetimeFigureOut">
              <a:rPr lang="en-GB" smtClean="0"/>
              <a:t>18/03/2026</a:t>
            </a:fld>
            <a:endParaRPr lang="en-GB"/>
          </a:p>
        </p:txBody>
      </p:sp>
      <p:sp>
        <p:nvSpPr>
          <p:cNvPr id="5" name="Footer Placeholder 4">
            <a:extLst>
              <a:ext uri="{FF2B5EF4-FFF2-40B4-BE49-F238E27FC236}">
                <a16:creationId xmlns:a16="http://schemas.microsoft.com/office/drawing/2014/main" id="{C28F2B46-19AF-4A60-A904-AD47B3D150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699039-29FB-4855-8AB6-5D8E0203F81F}"/>
              </a:ext>
            </a:extLst>
          </p:cNvPr>
          <p:cNvSpPr>
            <a:spLocks noGrp="1"/>
          </p:cNvSpPr>
          <p:nvPr>
            <p:ph type="sldNum" sz="quarter" idx="12"/>
          </p:nvPr>
        </p:nvSpPr>
        <p:spPr/>
        <p:txBody>
          <a:bodyPr/>
          <a:lstStyle/>
          <a:p>
            <a:fld id="{D0375D6D-A1CF-4CA4-903C-D004105D7BC9}" type="slidenum">
              <a:rPr lang="en-GB" smtClean="0"/>
              <a:t>‹#›</a:t>
            </a:fld>
            <a:endParaRPr lang="en-GB"/>
          </a:p>
        </p:txBody>
      </p:sp>
    </p:spTree>
    <p:extLst>
      <p:ext uri="{BB962C8B-B14F-4D97-AF65-F5344CB8AC3E}">
        <p14:creationId xmlns:p14="http://schemas.microsoft.com/office/powerpoint/2010/main" val="2109247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E0DA473-8D06-4E0F-B0AF-4B835ED2290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5FD7A9-D932-49A4-958D-BCE9884F9C9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BBAA4A-F1B9-45FB-9AA5-B0FE629DBFD2}"/>
              </a:ext>
            </a:extLst>
          </p:cNvPr>
          <p:cNvSpPr>
            <a:spLocks noGrp="1"/>
          </p:cNvSpPr>
          <p:nvPr>
            <p:ph type="dt" sz="half" idx="10"/>
          </p:nvPr>
        </p:nvSpPr>
        <p:spPr/>
        <p:txBody>
          <a:bodyPr/>
          <a:lstStyle/>
          <a:p>
            <a:fld id="{B3BC5E5E-0F54-4273-BA75-67B4379F37C7}" type="datetimeFigureOut">
              <a:rPr lang="en-GB" smtClean="0"/>
              <a:t>18/03/2026</a:t>
            </a:fld>
            <a:endParaRPr lang="en-GB"/>
          </a:p>
        </p:txBody>
      </p:sp>
      <p:sp>
        <p:nvSpPr>
          <p:cNvPr id="5" name="Footer Placeholder 4">
            <a:extLst>
              <a:ext uri="{FF2B5EF4-FFF2-40B4-BE49-F238E27FC236}">
                <a16:creationId xmlns:a16="http://schemas.microsoft.com/office/drawing/2014/main" id="{48E105E7-4342-4F54-A659-A30FD89A2E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EFCE0-8771-465C-8F08-5950297E1F56}"/>
              </a:ext>
            </a:extLst>
          </p:cNvPr>
          <p:cNvSpPr>
            <a:spLocks noGrp="1"/>
          </p:cNvSpPr>
          <p:nvPr>
            <p:ph type="sldNum" sz="quarter" idx="12"/>
          </p:nvPr>
        </p:nvSpPr>
        <p:spPr/>
        <p:txBody>
          <a:bodyPr/>
          <a:lstStyle/>
          <a:p>
            <a:fld id="{D0375D6D-A1CF-4CA4-903C-D004105D7BC9}" type="slidenum">
              <a:rPr lang="en-GB" smtClean="0"/>
              <a:t>‹#›</a:t>
            </a:fld>
            <a:endParaRPr lang="en-GB"/>
          </a:p>
        </p:txBody>
      </p:sp>
    </p:spTree>
    <p:extLst>
      <p:ext uri="{BB962C8B-B14F-4D97-AF65-F5344CB8AC3E}">
        <p14:creationId xmlns:p14="http://schemas.microsoft.com/office/powerpoint/2010/main" val="2860140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4505CFA-3C03-4161-8223-670CD9E543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02BF72A-D024-4F23-8685-A0D0524218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AD9E3A-8EA6-4BB2-B806-AE16601457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BC5E5E-0F54-4273-BA75-67B4379F37C7}" type="datetimeFigureOut">
              <a:rPr lang="en-GB" smtClean="0"/>
              <a:t>18/03/2026</a:t>
            </a:fld>
            <a:endParaRPr lang="en-GB"/>
          </a:p>
        </p:txBody>
      </p:sp>
      <p:sp>
        <p:nvSpPr>
          <p:cNvPr id="5" name="Footer Placeholder 4">
            <a:extLst>
              <a:ext uri="{FF2B5EF4-FFF2-40B4-BE49-F238E27FC236}">
                <a16:creationId xmlns:a16="http://schemas.microsoft.com/office/drawing/2014/main" id="{75D6C449-40C9-47D7-9825-8B0938F0CF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750F9B8-8557-410F-B40A-F4C2FCE553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375D6D-A1CF-4CA4-903C-D004105D7BC9}" type="slidenum">
              <a:rPr lang="en-GB" smtClean="0"/>
              <a:t>‹#›</a:t>
            </a:fld>
            <a:endParaRPr lang="en-GB"/>
          </a:p>
        </p:txBody>
      </p:sp>
    </p:spTree>
    <p:extLst>
      <p:ext uri="{BB962C8B-B14F-4D97-AF65-F5344CB8AC3E}">
        <p14:creationId xmlns:p14="http://schemas.microsoft.com/office/powerpoint/2010/main" val="22891767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E21697F8-5E07-4B21-815A-51B905C5E0DC}"/>
              </a:ext>
            </a:extLst>
          </p:cNvPr>
          <p:cNvGraphicFramePr>
            <a:graphicFrameLocks noGrp="1"/>
          </p:cNvGraphicFramePr>
          <p:nvPr>
            <p:extLst>
              <p:ext uri="{D42A27DB-BD31-4B8C-83A1-F6EECF244321}">
                <p14:modId xmlns:p14="http://schemas.microsoft.com/office/powerpoint/2010/main" val="995437295"/>
              </p:ext>
            </p:extLst>
          </p:nvPr>
        </p:nvGraphicFramePr>
        <p:xfrm>
          <a:off x="71718" y="98612"/>
          <a:ext cx="12012706" cy="6669741"/>
        </p:xfrm>
        <a:graphic>
          <a:graphicData uri="http://schemas.openxmlformats.org/drawingml/2006/table">
            <a:tbl>
              <a:tblPr/>
              <a:tblGrid>
                <a:gridCol w="12012706">
                  <a:extLst>
                    <a:ext uri="{9D8B030D-6E8A-4147-A177-3AD203B41FA5}">
                      <a16:colId xmlns:a16="http://schemas.microsoft.com/office/drawing/2014/main" val="2284293831"/>
                    </a:ext>
                  </a:extLst>
                </a:gridCol>
              </a:tblGrid>
              <a:tr h="6669741">
                <a:tc>
                  <a:txBody>
                    <a:bodyPr/>
                    <a:lstStyle/>
                    <a:p>
                      <a:endParaRPr lang="en-GB" dirty="0"/>
                    </a:p>
                  </a:txBody>
                  <a:tcPr>
                    <a:lnL w="38100" cmpd="sng">
                      <a:solidFill>
                        <a:schemeClr val="tx1"/>
                      </a:solidFill>
                      <a:prstDash val="solid"/>
                    </a:lnL>
                    <a:lnR w="38100" cmpd="sng">
                      <a:solidFill>
                        <a:schemeClr val="tx1"/>
                      </a:solidFill>
                      <a:prstDash val="solid"/>
                    </a:lnR>
                    <a:lnT w="38100" cmpd="sng">
                      <a:solidFill>
                        <a:schemeClr val="tx1"/>
                      </a:solidFill>
                      <a:prstDash val="solid"/>
                    </a:lnT>
                    <a:lnB w="38100" cmpd="sng">
                      <a:solidFill>
                        <a:schemeClr val="tx1"/>
                      </a:solidFill>
                      <a:prstDash val="solid"/>
                    </a:lnB>
                  </a:tcPr>
                </a:tc>
                <a:extLst>
                  <a:ext uri="{0D108BD9-81ED-4DB2-BD59-A6C34878D82A}">
                    <a16:rowId xmlns:a16="http://schemas.microsoft.com/office/drawing/2014/main" val="4144502871"/>
                  </a:ext>
                </a:extLst>
              </a:tr>
            </a:tbl>
          </a:graphicData>
        </a:graphic>
      </p:graphicFrame>
      <p:sp>
        <p:nvSpPr>
          <p:cNvPr id="5" name="TextBox 4">
            <a:extLst>
              <a:ext uri="{FF2B5EF4-FFF2-40B4-BE49-F238E27FC236}">
                <a16:creationId xmlns:a16="http://schemas.microsoft.com/office/drawing/2014/main" id="{5A6A06DC-9807-4554-82CA-A15959B1FFE8}"/>
              </a:ext>
            </a:extLst>
          </p:cNvPr>
          <p:cNvSpPr txBox="1"/>
          <p:nvPr/>
        </p:nvSpPr>
        <p:spPr>
          <a:xfrm>
            <a:off x="517451" y="189080"/>
            <a:ext cx="11566973" cy="615553"/>
          </a:xfrm>
          <a:prstGeom prst="rect">
            <a:avLst/>
          </a:prstGeom>
          <a:noFill/>
        </p:spPr>
        <p:txBody>
          <a:bodyPr wrap="square" rtlCol="0">
            <a:spAutoFit/>
          </a:bodyPr>
          <a:lstStyle/>
          <a:p>
            <a:pPr algn="ctr"/>
            <a:r>
              <a:rPr lang="en-GB" u="sng" dirty="0">
                <a:latin typeface="Kinetic Letters Joined" pitchFamily="50" charset="0"/>
              </a:rPr>
              <a:t>History - </a:t>
            </a:r>
            <a:r>
              <a:rPr lang="en-GB" sz="1600" u="sng" dirty="0">
                <a:latin typeface="Kinetic Letters Joined" pitchFamily="50" charset="0"/>
              </a:rPr>
              <a:t>To enable all our children to lead physically and mentally healthy lives, ensuring every child THRIVES in their learning during their time at Broughton Community Schools.</a:t>
            </a:r>
            <a:endParaRPr lang="en-GB" sz="1600" b="0" u="sng" dirty="0">
              <a:effectLst/>
              <a:latin typeface="Kinetic Letters Joined" pitchFamily="50" charset="0"/>
            </a:endParaRPr>
          </a:p>
        </p:txBody>
      </p:sp>
      <p:pic>
        <p:nvPicPr>
          <p:cNvPr id="6" name="Picture 4">
            <a:extLst>
              <a:ext uri="{FF2B5EF4-FFF2-40B4-BE49-F238E27FC236}">
                <a16:creationId xmlns:a16="http://schemas.microsoft.com/office/drawing/2014/main" id="{6BE327D4-74C7-452D-BF16-F11FDF362D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637" y="134709"/>
            <a:ext cx="530320" cy="48518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3F70108-24E9-4FDE-8872-57F029C7ED9A}"/>
              </a:ext>
            </a:extLst>
          </p:cNvPr>
          <p:cNvSpPr txBox="1"/>
          <p:nvPr/>
        </p:nvSpPr>
        <p:spPr>
          <a:xfrm>
            <a:off x="334287" y="781890"/>
            <a:ext cx="2330823" cy="2785378"/>
          </a:xfrm>
          <a:prstGeom prst="rect">
            <a:avLst/>
          </a:prstGeom>
          <a:solidFill>
            <a:schemeClr val="accent6">
              <a:lumMod val="20000"/>
              <a:lumOff val="80000"/>
            </a:schemeClr>
          </a:solidFill>
          <a:ln w="9525">
            <a:solidFill>
              <a:schemeClr val="accent6">
                <a:lumMod val="20000"/>
                <a:lumOff val="80000"/>
              </a:schemeClr>
            </a:solidFill>
          </a:ln>
        </p:spPr>
        <p:txBody>
          <a:bodyPr wrap="square" rtlCol="0">
            <a:spAutoFit/>
          </a:bodyPr>
          <a:lstStyle/>
          <a:p>
            <a:r>
              <a:rPr lang="en-GB" sz="2500" dirty="0">
                <a:latin typeface="Kinetic Letters Joined"/>
              </a:rPr>
              <a:t>Our History curriculum inspires pupils’ curiosity about the past, helping them to understand how it shapes the world which they live in today.</a:t>
            </a:r>
          </a:p>
        </p:txBody>
      </p:sp>
      <p:sp>
        <p:nvSpPr>
          <p:cNvPr id="9" name="TextBox 8">
            <a:extLst>
              <a:ext uri="{FF2B5EF4-FFF2-40B4-BE49-F238E27FC236}">
                <a16:creationId xmlns:a16="http://schemas.microsoft.com/office/drawing/2014/main" id="{B4EBECEF-EAB7-4717-B161-E3803C918097}"/>
              </a:ext>
            </a:extLst>
          </p:cNvPr>
          <p:cNvSpPr txBox="1"/>
          <p:nvPr/>
        </p:nvSpPr>
        <p:spPr>
          <a:xfrm>
            <a:off x="7327308" y="745256"/>
            <a:ext cx="4554070" cy="2062103"/>
          </a:xfrm>
          <a:prstGeom prst="rect">
            <a:avLst/>
          </a:prstGeom>
          <a:noFill/>
        </p:spPr>
        <p:txBody>
          <a:bodyPr wrap="square" rtlCol="0">
            <a:spAutoFit/>
          </a:bodyPr>
          <a:lstStyle/>
          <a:p>
            <a:pPr algn="ctr"/>
            <a:r>
              <a:rPr lang="en-GB" sz="1600" u="sng" dirty="0">
                <a:latin typeface="Kinetic Letters Joined" pitchFamily="50" charset="0"/>
              </a:rPr>
              <a:t>History Concepts</a:t>
            </a:r>
          </a:p>
          <a:p>
            <a:pPr algn="ctr"/>
            <a:r>
              <a:rPr lang="en-GB" sz="1600" dirty="0">
                <a:latin typeface="Kinetic Letters Joined" pitchFamily="50" charset="0"/>
              </a:rPr>
              <a:t>How a historian understands, interprets and explains the past:</a:t>
            </a:r>
            <a:endParaRPr lang="en-GB" sz="1600" u="sng" dirty="0">
              <a:latin typeface="Kinetic Letters Joined" pitchFamily="50" charset="0"/>
            </a:endParaRPr>
          </a:p>
          <a:p>
            <a:endParaRPr lang="en-GB" sz="1600" dirty="0">
              <a:latin typeface="Kinetic Letters Joined" pitchFamily="50" charset="0"/>
            </a:endParaRPr>
          </a:p>
          <a:p>
            <a:r>
              <a:rPr lang="en-GB" sz="1600" dirty="0">
                <a:latin typeface="Kinetic Letters Joined" pitchFamily="50" charset="0"/>
              </a:rPr>
              <a:t>Cause and consequence</a:t>
            </a:r>
          </a:p>
          <a:p>
            <a:endParaRPr lang="en-GB" sz="1600" dirty="0">
              <a:effectLst/>
              <a:latin typeface="Kinetic Letters Joined" pitchFamily="50" charset="0"/>
            </a:endParaRPr>
          </a:p>
          <a:p>
            <a:r>
              <a:rPr lang="en-GB" sz="1600" dirty="0">
                <a:latin typeface="Kinetic Letters Joined" pitchFamily="50" charset="0"/>
              </a:rPr>
              <a:t>Time, change and chronology</a:t>
            </a:r>
          </a:p>
          <a:p>
            <a:endParaRPr lang="en-GB" sz="1600" dirty="0">
              <a:effectLst/>
              <a:latin typeface="Kinetic Letters Joined" pitchFamily="50" charset="0"/>
            </a:endParaRPr>
          </a:p>
          <a:p>
            <a:r>
              <a:rPr lang="en-GB" sz="1600" dirty="0">
                <a:effectLst/>
                <a:latin typeface="Kinetic Letters Joined" pitchFamily="50" charset="0"/>
              </a:rPr>
              <a:t>Historical significance</a:t>
            </a:r>
          </a:p>
        </p:txBody>
      </p:sp>
      <p:sp>
        <p:nvSpPr>
          <p:cNvPr id="10" name="TextBox 9">
            <a:extLst>
              <a:ext uri="{FF2B5EF4-FFF2-40B4-BE49-F238E27FC236}">
                <a16:creationId xmlns:a16="http://schemas.microsoft.com/office/drawing/2014/main" id="{CE5CA686-F0D3-4B0C-816B-26804EECC42F}"/>
              </a:ext>
            </a:extLst>
          </p:cNvPr>
          <p:cNvSpPr txBox="1"/>
          <p:nvPr/>
        </p:nvSpPr>
        <p:spPr>
          <a:xfrm>
            <a:off x="9847035" y="1489948"/>
            <a:ext cx="2149398" cy="1569660"/>
          </a:xfrm>
          <a:prstGeom prst="rect">
            <a:avLst/>
          </a:prstGeom>
          <a:noFill/>
        </p:spPr>
        <p:txBody>
          <a:bodyPr wrap="square" rtlCol="0">
            <a:spAutoFit/>
          </a:bodyPr>
          <a:lstStyle/>
          <a:p>
            <a:r>
              <a:rPr lang="en-GB" sz="1600" dirty="0">
                <a:latin typeface="Kinetic Letters Joined" pitchFamily="50" charset="0"/>
              </a:rPr>
              <a:t>Historical enquiry</a:t>
            </a:r>
          </a:p>
          <a:p>
            <a:endParaRPr lang="en-GB" sz="1600" dirty="0">
              <a:latin typeface="Kinetic Letters Joined" pitchFamily="50" charset="0"/>
            </a:endParaRPr>
          </a:p>
          <a:p>
            <a:r>
              <a:rPr lang="en-GB" sz="1600" dirty="0">
                <a:latin typeface="Kinetic Letters Joined" pitchFamily="50" charset="0"/>
              </a:rPr>
              <a:t>Source reliability and interpretation</a:t>
            </a:r>
          </a:p>
          <a:p>
            <a:endParaRPr lang="en-GB" sz="1600" dirty="0">
              <a:latin typeface="Kinetic Letters Joined" pitchFamily="50" charset="0"/>
            </a:endParaRPr>
          </a:p>
          <a:p>
            <a:r>
              <a:rPr lang="en-GB" sz="1600" dirty="0">
                <a:latin typeface="Kinetic Letters Joined" pitchFamily="50" charset="0"/>
              </a:rPr>
              <a:t>Local history</a:t>
            </a:r>
          </a:p>
        </p:txBody>
      </p:sp>
      <p:sp>
        <p:nvSpPr>
          <p:cNvPr id="18" name="TextBox 17">
            <a:extLst>
              <a:ext uri="{FF2B5EF4-FFF2-40B4-BE49-F238E27FC236}">
                <a16:creationId xmlns:a16="http://schemas.microsoft.com/office/drawing/2014/main" id="{F1CC407A-EB22-493E-A061-03441B6C469A}"/>
              </a:ext>
            </a:extLst>
          </p:cNvPr>
          <p:cNvSpPr txBox="1"/>
          <p:nvPr/>
        </p:nvSpPr>
        <p:spPr>
          <a:xfrm>
            <a:off x="5301842" y="3551814"/>
            <a:ext cx="3618978" cy="3046988"/>
          </a:xfrm>
          <a:prstGeom prst="rect">
            <a:avLst/>
          </a:prstGeom>
          <a:noFill/>
        </p:spPr>
        <p:txBody>
          <a:bodyPr wrap="square" rtlCol="0">
            <a:spAutoFit/>
          </a:bodyPr>
          <a:lstStyle/>
          <a:p>
            <a:pPr algn="ctr"/>
            <a:r>
              <a:rPr lang="en-GB" sz="1600" u="sng" dirty="0">
                <a:latin typeface="Kinetic Letters Joined" pitchFamily="50" charset="0"/>
              </a:rPr>
              <a:t>Assessment</a:t>
            </a:r>
          </a:p>
          <a:p>
            <a:pPr algn="ctr"/>
            <a:r>
              <a:rPr lang="en-GB" sz="1600" dirty="0">
                <a:latin typeface="Kinetic Letters Joined" pitchFamily="50" charset="0"/>
              </a:rPr>
              <a:t>How do we check that the knowledge is retained? </a:t>
            </a:r>
          </a:p>
          <a:p>
            <a:pPr marL="285750" indent="-285750">
              <a:buFont typeface="Arial" panose="020B0604020202020204" pitchFamily="34" charset="0"/>
              <a:buChar char="•"/>
            </a:pPr>
            <a:r>
              <a:rPr lang="en-GB" sz="1600" dirty="0">
                <a:latin typeface="Kinetic Letters Joined" pitchFamily="50" charset="0"/>
              </a:rPr>
              <a:t>Thrives in Fives retrieval practice.</a:t>
            </a:r>
          </a:p>
          <a:p>
            <a:pPr marL="285750" indent="-285750">
              <a:buFont typeface="Arial" panose="020B0604020202020204" pitchFamily="34" charset="0"/>
              <a:buChar char="•"/>
            </a:pPr>
            <a:r>
              <a:rPr lang="en-GB" sz="1600" dirty="0">
                <a:latin typeface="Kinetic Letters Joined" pitchFamily="50" charset="0"/>
              </a:rPr>
              <a:t>Assessment throughout the lesson, e.g. whiteboards, feedback, oral rehearsal.</a:t>
            </a:r>
          </a:p>
          <a:p>
            <a:pPr marL="285750" indent="-285750">
              <a:buFont typeface="Arial" panose="020B0604020202020204" pitchFamily="34" charset="0"/>
              <a:buChar char="•"/>
            </a:pPr>
            <a:r>
              <a:rPr lang="en-GB" sz="1600" dirty="0">
                <a:latin typeface="Kinetic Letters Joined" pitchFamily="50" charset="0"/>
              </a:rPr>
              <a:t>Re-activate tasks in the following lesson.</a:t>
            </a:r>
          </a:p>
          <a:p>
            <a:pPr marL="285750" indent="-285750">
              <a:buFont typeface="Arial" panose="020B0604020202020204" pitchFamily="34" charset="0"/>
              <a:buChar char="•"/>
            </a:pPr>
            <a:r>
              <a:rPr lang="en-GB" sz="1600" dirty="0">
                <a:latin typeface="Kinetic Letters Joined" pitchFamily="50" charset="0"/>
              </a:rPr>
              <a:t>End of unit assessments.</a:t>
            </a:r>
          </a:p>
          <a:p>
            <a:pPr marL="285750" indent="-285750">
              <a:buFont typeface="Arial" panose="020B0604020202020204" pitchFamily="34" charset="0"/>
              <a:buChar char="•"/>
            </a:pPr>
            <a:endParaRPr lang="en-GB" sz="1600" dirty="0">
              <a:latin typeface="Kinetic Letters Joined" pitchFamily="50" charset="0"/>
            </a:endParaRPr>
          </a:p>
          <a:p>
            <a:pPr algn="ctr"/>
            <a:r>
              <a:rPr lang="en-GB" sz="1600" dirty="0">
                <a:latin typeface="Kinetic Letters Joined" pitchFamily="50" charset="0"/>
              </a:rPr>
              <a:t>What do we do if a child has not retained the knowledge?</a:t>
            </a:r>
          </a:p>
          <a:p>
            <a:pPr marL="285750" indent="-285750">
              <a:buFont typeface="Arial" panose="020B0604020202020204" pitchFamily="34" charset="0"/>
              <a:buChar char="•"/>
            </a:pPr>
            <a:r>
              <a:rPr lang="en-GB" sz="1600" dirty="0">
                <a:latin typeface="Kinetic Letters Joined" pitchFamily="50" charset="0"/>
              </a:rPr>
              <a:t>Catch up, keep up at the end of the unit for individual children.</a:t>
            </a:r>
          </a:p>
          <a:p>
            <a:pPr marL="285750" indent="-285750">
              <a:buFont typeface="Arial" panose="020B0604020202020204" pitchFamily="34" charset="0"/>
              <a:buChar char="•"/>
            </a:pPr>
            <a:r>
              <a:rPr lang="en-GB" sz="1600" dirty="0">
                <a:latin typeface="Kinetic Letters Joined" pitchFamily="50" charset="0"/>
              </a:rPr>
              <a:t>Core knowledge added to retrieval in next unit.</a:t>
            </a:r>
          </a:p>
        </p:txBody>
      </p:sp>
      <p:sp>
        <p:nvSpPr>
          <p:cNvPr id="20" name="TextBox 19">
            <a:extLst>
              <a:ext uri="{FF2B5EF4-FFF2-40B4-BE49-F238E27FC236}">
                <a16:creationId xmlns:a16="http://schemas.microsoft.com/office/drawing/2014/main" id="{ACD7A626-8EA6-4CD0-86C5-F67833032DA3}"/>
              </a:ext>
            </a:extLst>
          </p:cNvPr>
          <p:cNvSpPr txBox="1"/>
          <p:nvPr/>
        </p:nvSpPr>
        <p:spPr>
          <a:xfrm>
            <a:off x="8881208" y="3138434"/>
            <a:ext cx="3096427" cy="3539430"/>
          </a:xfrm>
          <a:prstGeom prst="rect">
            <a:avLst/>
          </a:prstGeom>
          <a:noFill/>
          <a:ln w="28575">
            <a:solidFill>
              <a:schemeClr val="accent6">
                <a:lumMod val="20000"/>
                <a:lumOff val="80000"/>
              </a:schemeClr>
            </a:solidFill>
          </a:ln>
        </p:spPr>
        <p:txBody>
          <a:bodyPr wrap="square" rtlCol="0">
            <a:spAutoFit/>
          </a:bodyPr>
          <a:lstStyle/>
          <a:p>
            <a:pPr algn="ctr"/>
            <a:r>
              <a:rPr lang="en-GB" sz="1600" dirty="0">
                <a:latin typeface="Kinetic Letters Joined" pitchFamily="50" charset="0"/>
              </a:rPr>
              <a:t>       </a:t>
            </a:r>
            <a:r>
              <a:rPr lang="en-GB" sz="1600" b="0" u="sng" dirty="0">
                <a:effectLst/>
                <a:latin typeface="Kinetic Letters Joined" pitchFamily="50" charset="0"/>
              </a:rPr>
              <a:t>SMSC in our </a:t>
            </a:r>
            <a:r>
              <a:rPr lang="en-GB" sz="1600" u="sng" dirty="0">
                <a:latin typeface="Kinetic Letters Joined" pitchFamily="50" charset="0"/>
              </a:rPr>
              <a:t>History</a:t>
            </a:r>
            <a:r>
              <a:rPr lang="en-GB" sz="1600" b="0" u="sng" dirty="0">
                <a:effectLst/>
                <a:latin typeface="Kinetic Letters Joined" pitchFamily="50" charset="0"/>
              </a:rPr>
              <a:t> curriculum</a:t>
            </a:r>
          </a:p>
          <a:p>
            <a:pPr marL="285750" indent="-285750">
              <a:buFont typeface="Arial" panose="020B0604020202020204" pitchFamily="34" charset="0"/>
              <a:buChar char="•"/>
            </a:pPr>
            <a:r>
              <a:rPr lang="en-GB" sz="1600" dirty="0">
                <a:latin typeface="Kinetic Letters Joined" pitchFamily="50" charset="0"/>
              </a:rPr>
              <a:t>Encouraging pupils to develop a sense of wonder and curiosity about the past, helping them reflect on human experiences, beliefs, and values.</a:t>
            </a:r>
          </a:p>
          <a:p>
            <a:pPr marL="285750" indent="-285750">
              <a:buFont typeface="Arial" panose="020B0604020202020204" pitchFamily="34" charset="0"/>
              <a:buChar char="•"/>
            </a:pPr>
            <a:r>
              <a:rPr lang="en-GB" sz="1600" dirty="0">
                <a:latin typeface="Kinetic Letters Joined" pitchFamily="50" charset="0"/>
              </a:rPr>
              <a:t>Providing opportunities to discuss fairness, justice, courage, and responsibility.</a:t>
            </a:r>
          </a:p>
          <a:p>
            <a:pPr marL="285750" indent="-285750">
              <a:buFont typeface="Arial" panose="020B0604020202020204" pitchFamily="34" charset="0"/>
              <a:buChar char="•"/>
            </a:pPr>
            <a:r>
              <a:rPr lang="en-GB" sz="1600" dirty="0">
                <a:latin typeface="Kinetic Letters Joined" pitchFamily="50" charset="0"/>
              </a:rPr>
              <a:t>Exploring different communities and roles, pupils develop respect for others and an understanding of how cooperation and conflict have shaped societies.</a:t>
            </a:r>
          </a:p>
          <a:p>
            <a:pPr marL="285750" indent="-285750">
              <a:buFont typeface="Arial" panose="020B0604020202020204" pitchFamily="34" charset="0"/>
              <a:buChar char="•"/>
            </a:pPr>
            <a:r>
              <a:rPr lang="en-GB" sz="1600" dirty="0">
                <a:latin typeface="Kinetic Letters Joined" pitchFamily="50" charset="0"/>
              </a:rPr>
              <a:t>Appreciating the contributions of different cultures to British and world history, promoting mutual respect and tolerance.</a:t>
            </a:r>
          </a:p>
        </p:txBody>
      </p:sp>
      <p:pic>
        <p:nvPicPr>
          <p:cNvPr id="21" name="Picture 20">
            <a:extLst>
              <a:ext uri="{FF2B5EF4-FFF2-40B4-BE49-F238E27FC236}">
                <a16:creationId xmlns:a16="http://schemas.microsoft.com/office/drawing/2014/main" id="{218CF90D-765C-4C3A-91A2-BE29AEBFF71F}"/>
              </a:ext>
            </a:extLst>
          </p:cNvPr>
          <p:cNvPicPr>
            <a:picLocks noChangeAspect="1"/>
          </p:cNvPicPr>
          <p:nvPr/>
        </p:nvPicPr>
        <p:blipFill>
          <a:blip r:embed="rId3"/>
          <a:stretch>
            <a:fillRect/>
          </a:stretch>
        </p:blipFill>
        <p:spPr>
          <a:xfrm>
            <a:off x="9326438" y="3183992"/>
            <a:ext cx="277905" cy="228500"/>
          </a:xfrm>
          <a:prstGeom prst="rect">
            <a:avLst/>
          </a:prstGeom>
        </p:spPr>
      </p:pic>
      <p:pic>
        <p:nvPicPr>
          <p:cNvPr id="2" name="Picture 1">
            <a:extLst>
              <a:ext uri="{FF2B5EF4-FFF2-40B4-BE49-F238E27FC236}">
                <a16:creationId xmlns:a16="http://schemas.microsoft.com/office/drawing/2014/main" id="{BA201510-4771-4B1C-8A37-FE4F8C598D46}"/>
              </a:ext>
            </a:extLst>
          </p:cNvPr>
          <p:cNvPicPr>
            <a:picLocks noChangeAspect="1"/>
          </p:cNvPicPr>
          <p:nvPr/>
        </p:nvPicPr>
        <p:blipFill>
          <a:blip r:embed="rId4"/>
          <a:stretch>
            <a:fillRect/>
          </a:stretch>
        </p:blipFill>
        <p:spPr>
          <a:xfrm>
            <a:off x="9157527" y="1508296"/>
            <a:ext cx="503380" cy="354026"/>
          </a:xfrm>
          <a:prstGeom prst="rect">
            <a:avLst/>
          </a:prstGeom>
        </p:spPr>
      </p:pic>
      <p:pic>
        <p:nvPicPr>
          <p:cNvPr id="3" name="Picture 2">
            <a:extLst>
              <a:ext uri="{FF2B5EF4-FFF2-40B4-BE49-F238E27FC236}">
                <a16:creationId xmlns:a16="http://schemas.microsoft.com/office/drawing/2014/main" id="{4154DC9D-CBE0-4F97-9DFB-3EFB9521F32D}"/>
              </a:ext>
            </a:extLst>
          </p:cNvPr>
          <p:cNvPicPr>
            <a:picLocks noChangeAspect="1"/>
          </p:cNvPicPr>
          <p:nvPr/>
        </p:nvPicPr>
        <p:blipFill>
          <a:blip r:embed="rId5"/>
          <a:stretch>
            <a:fillRect/>
          </a:stretch>
        </p:blipFill>
        <p:spPr>
          <a:xfrm>
            <a:off x="9199944" y="2039700"/>
            <a:ext cx="491703" cy="354026"/>
          </a:xfrm>
          <a:prstGeom prst="rect">
            <a:avLst/>
          </a:prstGeom>
        </p:spPr>
      </p:pic>
      <p:pic>
        <p:nvPicPr>
          <p:cNvPr id="19" name="Picture 18">
            <a:extLst>
              <a:ext uri="{FF2B5EF4-FFF2-40B4-BE49-F238E27FC236}">
                <a16:creationId xmlns:a16="http://schemas.microsoft.com/office/drawing/2014/main" id="{1D31777E-ACAC-480C-B05D-D8B9D124FFE8}"/>
              </a:ext>
            </a:extLst>
          </p:cNvPr>
          <p:cNvPicPr>
            <a:picLocks noChangeAspect="1"/>
          </p:cNvPicPr>
          <p:nvPr/>
        </p:nvPicPr>
        <p:blipFill>
          <a:blip r:embed="rId6"/>
          <a:stretch>
            <a:fillRect/>
          </a:stretch>
        </p:blipFill>
        <p:spPr>
          <a:xfrm>
            <a:off x="9247425" y="2473954"/>
            <a:ext cx="356918" cy="427946"/>
          </a:xfrm>
          <a:prstGeom prst="rect">
            <a:avLst/>
          </a:prstGeom>
        </p:spPr>
      </p:pic>
      <p:pic>
        <p:nvPicPr>
          <p:cNvPr id="22" name="Picture 21">
            <a:extLst>
              <a:ext uri="{FF2B5EF4-FFF2-40B4-BE49-F238E27FC236}">
                <a16:creationId xmlns:a16="http://schemas.microsoft.com/office/drawing/2014/main" id="{B844354C-AA33-46CE-8C77-60951D8CA7D0}"/>
              </a:ext>
            </a:extLst>
          </p:cNvPr>
          <p:cNvPicPr>
            <a:picLocks noChangeAspect="1"/>
          </p:cNvPicPr>
          <p:nvPr/>
        </p:nvPicPr>
        <p:blipFill>
          <a:blip r:embed="rId7"/>
          <a:stretch>
            <a:fillRect/>
          </a:stretch>
        </p:blipFill>
        <p:spPr>
          <a:xfrm>
            <a:off x="11285804" y="1398010"/>
            <a:ext cx="459092" cy="476096"/>
          </a:xfrm>
          <a:prstGeom prst="rect">
            <a:avLst/>
          </a:prstGeom>
        </p:spPr>
      </p:pic>
      <p:pic>
        <p:nvPicPr>
          <p:cNvPr id="23" name="Picture 22">
            <a:extLst>
              <a:ext uri="{FF2B5EF4-FFF2-40B4-BE49-F238E27FC236}">
                <a16:creationId xmlns:a16="http://schemas.microsoft.com/office/drawing/2014/main" id="{03376B75-9F14-4AF4-BDF6-CFF19965D8F0}"/>
              </a:ext>
            </a:extLst>
          </p:cNvPr>
          <p:cNvPicPr>
            <a:picLocks noChangeAspect="1"/>
          </p:cNvPicPr>
          <p:nvPr/>
        </p:nvPicPr>
        <p:blipFill>
          <a:blip r:embed="rId8"/>
          <a:stretch>
            <a:fillRect/>
          </a:stretch>
        </p:blipFill>
        <p:spPr>
          <a:xfrm>
            <a:off x="11333776" y="1978648"/>
            <a:ext cx="461013" cy="453065"/>
          </a:xfrm>
          <a:prstGeom prst="rect">
            <a:avLst/>
          </a:prstGeom>
        </p:spPr>
      </p:pic>
      <p:pic>
        <p:nvPicPr>
          <p:cNvPr id="24" name="Picture 23">
            <a:extLst>
              <a:ext uri="{FF2B5EF4-FFF2-40B4-BE49-F238E27FC236}">
                <a16:creationId xmlns:a16="http://schemas.microsoft.com/office/drawing/2014/main" id="{DED67092-0D1A-4B58-8F06-36B02EDE1D65}"/>
              </a:ext>
            </a:extLst>
          </p:cNvPr>
          <p:cNvPicPr>
            <a:picLocks noChangeAspect="1"/>
          </p:cNvPicPr>
          <p:nvPr/>
        </p:nvPicPr>
        <p:blipFill>
          <a:blip r:embed="rId9"/>
          <a:stretch>
            <a:fillRect/>
          </a:stretch>
        </p:blipFill>
        <p:spPr>
          <a:xfrm>
            <a:off x="11408674" y="2610872"/>
            <a:ext cx="328105" cy="422330"/>
          </a:xfrm>
          <a:prstGeom prst="rect">
            <a:avLst/>
          </a:prstGeom>
        </p:spPr>
      </p:pic>
      <p:sp>
        <p:nvSpPr>
          <p:cNvPr id="8" name="TextBox 7">
            <a:extLst>
              <a:ext uri="{FF2B5EF4-FFF2-40B4-BE49-F238E27FC236}">
                <a16:creationId xmlns:a16="http://schemas.microsoft.com/office/drawing/2014/main" id="{D33AC12C-AC3A-4A6C-BED8-BE9532B7EBBE}"/>
              </a:ext>
            </a:extLst>
          </p:cNvPr>
          <p:cNvSpPr txBox="1"/>
          <p:nvPr/>
        </p:nvSpPr>
        <p:spPr>
          <a:xfrm>
            <a:off x="2848887" y="779447"/>
            <a:ext cx="4406965" cy="4031873"/>
          </a:xfrm>
          <a:prstGeom prst="rect">
            <a:avLst/>
          </a:prstGeom>
          <a:noFill/>
          <a:ln w="28575">
            <a:noFill/>
          </a:ln>
        </p:spPr>
        <p:txBody>
          <a:bodyPr wrap="square" rtlCol="0">
            <a:spAutoFit/>
          </a:bodyPr>
          <a:lstStyle/>
          <a:p>
            <a:r>
              <a:rPr lang="en-GB" sz="1600" dirty="0">
                <a:latin typeface="Kinetic Letters Joined" pitchFamily="50" charset="0"/>
              </a:rPr>
              <a:t>Our bespoke history curriculum aims to support children in making meaningful connections between past and present, equipping pupils with the knowledge and skills to think critically, ask thoughtful questions, and reason using historical evidence. Through clear and progressive teaching, pupils develop an understanding of change and continuity over time, as well as the diversity of societies and cultures. By exploring our local areas, children will understand their own identity, community and how the past influences modern life. Our curriculum enables them to better understand the challenges of their time. By exploring different perspectives and experiences, pupils are prepared to become informed, reflective, and engaged citizens.</a:t>
            </a:r>
          </a:p>
        </p:txBody>
      </p:sp>
      <p:sp>
        <p:nvSpPr>
          <p:cNvPr id="11" name="TextBox 10">
            <a:extLst>
              <a:ext uri="{FF2B5EF4-FFF2-40B4-BE49-F238E27FC236}">
                <a16:creationId xmlns:a16="http://schemas.microsoft.com/office/drawing/2014/main" id="{8B5275E2-8471-4282-8244-FD22BE32D1EF}"/>
              </a:ext>
            </a:extLst>
          </p:cNvPr>
          <p:cNvSpPr txBox="1"/>
          <p:nvPr/>
        </p:nvSpPr>
        <p:spPr>
          <a:xfrm>
            <a:off x="334287" y="3615655"/>
            <a:ext cx="4799775" cy="3077766"/>
          </a:xfrm>
          <a:prstGeom prst="rect">
            <a:avLst/>
          </a:prstGeom>
          <a:noFill/>
          <a:ln w="28575">
            <a:solidFill>
              <a:schemeClr val="accent6">
                <a:lumMod val="20000"/>
                <a:lumOff val="80000"/>
              </a:schemeClr>
            </a:solidFill>
          </a:ln>
        </p:spPr>
        <p:txBody>
          <a:bodyPr wrap="square" rtlCol="0">
            <a:spAutoFit/>
          </a:bodyPr>
          <a:lstStyle/>
          <a:p>
            <a:pPr algn="ctr"/>
            <a:r>
              <a:rPr lang="en-GB" sz="1600" u="sng" dirty="0">
                <a:latin typeface="Kinetic Letters Joined" pitchFamily="50" charset="0"/>
              </a:rPr>
              <a:t>Our History curriculum ensures that all vulnerable children achieve, belong and thrive</a:t>
            </a:r>
          </a:p>
          <a:p>
            <a:pPr marL="285750" indent="-285750">
              <a:buFont typeface="Arial" panose="020B0604020202020204" pitchFamily="34" charset="0"/>
              <a:buChar char="•"/>
            </a:pPr>
            <a:r>
              <a:rPr lang="en-GB" sz="1600" dirty="0">
                <a:latin typeface="Kinetic Letters Joined" pitchFamily="50" charset="0"/>
              </a:rPr>
              <a:t>Through task design, teaching is delivered in a mastery approach: low ceiling, high ceiling model.</a:t>
            </a:r>
          </a:p>
          <a:p>
            <a:pPr marL="285750" indent="-285750">
              <a:buFont typeface="Arial" panose="020B0604020202020204" pitchFamily="34" charset="0"/>
              <a:buChar char="•"/>
            </a:pPr>
            <a:r>
              <a:rPr lang="en-GB" sz="1600" dirty="0">
                <a:latin typeface="Kinetic Letters Joined" pitchFamily="50" charset="0"/>
              </a:rPr>
              <a:t>A clear lesson structure ensures children have the opportunity to orally rehearse and work with others before independent practice. </a:t>
            </a:r>
          </a:p>
          <a:p>
            <a:pPr marL="285750" indent="-285750">
              <a:buFont typeface="Arial" panose="020B0604020202020204" pitchFamily="34" charset="0"/>
              <a:buChar char="•"/>
            </a:pPr>
            <a:r>
              <a:rPr lang="en-GB" sz="1600" dirty="0">
                <a:latin typeface="Kinetic Letters Joined" pitchFamily="50" charset="0"/>
              </a:rPr>
              <a:t>Tier 2 and tier 3 vocabulary is explicitly taught and applied in task design.</a:t>
            </a:r>
          </a:p>
          <a:p>
            <a:pPr marL="285750" indent="-285750">
              <a:buFont typeface="Arial" panose="020B0604020202020204" pitchFamily="34" charset="0"/>
              <a:buChar char="•"/>
            </a:pPr>
            <a:r>
              <a:rPr lang="en-GB" sz="1600" dirty="0">
                <a:latin typeface="Kinetic Letters Joined" pitchFamily="50" charset="0"/>
              </a:rPr>
              <a:t>Adapted tasks are used to support independence. This includes Widgets, sentence stems and word banks.</a:t>
            </a:r>
          </a:p>
          <a:p>
            <a:pPr marL="285750" indent="-285750">
              <a:buFont typeface="Arial" panose="020B0604020202020204" pitchFamily="34" charset="0"/>
              <a:buChar char="•"/>
            </a:pPr>
            <a:r>
              <a:rPr lang="en-GB" sz="1600" dirty="0">
                <a:latin typeface="Kinetic Letters Joined" pitchFamily="50" charset="0"/>
              </a:rPr>
              <a:t>Enrichment opportunities for each topic enhances a deeper understanding. </a:t>
            </a:r>
          </a:p>
          <a:p>
            <a:endParaRPr lang="en-GB" dirty="0"/>
          </a:p>
        </p:txBody>
      </p:sp>
    </p:spTree>
    <p:extLst>
      <p:ext uri="{BB962C8B-B14F-4D97-AF65-F5344CB8AC3E}">
        <p14:creationId xmlns:p14="http://schemas.microsoft.com/office/powerpoint/2010/main" val="355466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E21697F8-5E07-4B21-815A-51B905C5E0DC}"/>
              </a:ext>
            </a:extLst>
          </p:cNvPr>
          <p:cNvGraphicFramePr>
            <a:graphicFrameLocks noGrp="1"/>
          </p:cNvGraphicFramePr>
          <p:nvPr>
            <p:extLst/>
          </p:nvPr>
        </p:nvGraphicFramePr>
        <p:xfrm>
          <a:off x="71718" y="98612"/>
          <a:ext cx="12012706" cy="6669741"/>
        </p:xfrm>
        <a:graphic>
          <a:graphicData uri="http://schemas.openxmlformats.org/drawingml/2006/table">
            <a:tbl>
              <a:tblPr/>
              <a:tblGrid>
                <a:gridCol w="12012706">
                  <a:extLst>
                    <a:ext uri="{9D8B030D-6E8A-4147-A177-3AD203B41FA5}">
                      <a16:colId xmlns:a16="http://schemas.microsoft.com/office/drawing/2014/main" val="2284293831"/>
                    </a:ext>
                  </a:extLst>
                </a:gridCol>
              </a:tblGrid>
              <a:tr h="6669741">
                <a:tc>
                  <a:txBody>
                    <a:bodyPr/>
                    <a:lstStyle/>
                    <a:p>
                      <a:endParaRPr lang="en-GB" dirty="0"/>
                    </a:p>
                  </a:txBody>
                  <a:tcPr>
                    <a:lnL w="38100" cmpd="sng">
                      <a:solidFill>
                        <a:schemeClr val="tx1"/>
                      </a:solidFill>
                      <a:prstDash val="solid"/>
                    </a:lnL>
                    <a:lnR w="38100" cmpd="sng">
                      <a:solidFill>
                        <a:schemeClr val="tx1"/>
                      </a:solidFill>
                      <a:prstDash val="solid"/>
                    </a:lnR>
                    <a:lnT w="38100" cmpd="sng">
                      <a:solidFill>
                        <a:schemeClr val="tx1"/>
                      </a:solidFill>
                      <a:prstDash val="solid"/>
                    </a:lnT>
                    <a:lnB w="38100" cmpd="sng">
                      <a:solidFill>
                        <a:schemeClr val="tx1"/>
                      </a:solidFill>
                      <a:prstDash val="solid"/>
                    </a:lnB>
                  </a:tcPr>
                </a:tc>
                <a:extLst>
                  <a:ext uri="{0D108BD9-81ED-4DB2-BD59-A6C34878D82A}">
                    <a16:rowId xmlns:a16="http://schemas.microsoft.com/office/drawing/2014/main" val="4144502871"/>
                  </a:ext>
                </a:extLst>
              </a:tr>
            </a:tbl>
          </a:graphicData>
        </a:graphic>
      </p:graphicFrame>
      <p:sp>
        <p:nvSpPr>
          <p:cNvPr id="5" name="TextBox 4">
            <a:extLst>
              <a:ext uri="{FF2B5EF4-FFF2-40B4-BE49-F238E27FC236}">
                <a16:creationId xmlns:a16="http://schemas.microsoft.com/office/drawing/2014/main" id="{5A6A06DC-9807-4554-82CA-A15959B1FFE8}"/>
              </a:ext>
            </a:extLst>
          </p:cNvPr>
          <p:cNvSpPr txBox="1"/>
          <p:nvPr/>
        </p:nvSpPr>
        <p:spPr>
          <a:xfrm>
            <a:off x="689957" y="189080"/>
            <a:ext cx="11051429" cy="369332"/>
          </a:xfrm>
          <a:prstGeom prst="rect">
            <a:avLst/>
          </a:prstGeom>
          <a:noFill/>
        </p:spPr>
        <p:txBody>
          <a:bodyPr wrap="square" rtlCol="0">
            <a:spAutoFit/>
          </a:bodyPr>
          <a:lstStyle/>
          <a:p>
            <a:pPr algn="ctr"/>
            <a:r>
              <a:rPr lang="en-GB" u="sng" dirty="0">
                <a:latin typeface="Kinetic Letters Joined" pitchFamily="50" charset="0"/>
              </a:rPr>
              <a:t>History - </a:t>
            </a:r>
            <a:r>
              <a:rPr lang="en-GB" sz="1600" u="sng" dirty="0">
                <a:latin typeface="Kinetic Letters Joined" pitchFamily="50" charset="0"/>
              </a:rPr>
              <a:t>To enable all our children to lead physically and mentally healthy lives, ensuring every child THRIVES in their learning during their time at Broughton Community Schools.</a:t>
            </a:r>
            <a:endParaRPr lang="en-GB" sz="1600" b="0" u="sng" dirty="0">
              <a:effectLst/>
              <a:latin typeface="Kinetic Letters Joined" pitchFamily="50" charset="0"/>
            </a:endParaRPr>
          </a:p>
        </p:txBody>
      </p:sp>
      <p:pic>
        <p:nvPicPr>
          <p:cNvPr id="6" name="Picture 4">
            <a:extLst>
              <a:ext uri="{FF2B5EF4-FFF2-40B4-BE49-F238E27FC236}">
                <a16:creationId xmlns:a16="http://schemas.microsoft.com/office/drawing/2014/main" id="{6BE327D4-74C7-452D-BF16-F11FDF362D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637" y="134709"/>
            <a:ext cx="530320" cy="485186"/>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71955B4F-38ED-4DE3-8AE8-A7F1A9D4D358}"/>
              </a:ext>
            </a:extLst>
          </p:cNvPr>
          <p:cNvSpPr txBox="1"/>
          <p:nvPr/>
        </p:nvSpPr>
        <p:spPr>
          <a:xfrm>
            <a:off x="497770" y="514919"/>
            <a:ext cx="11435802" cy="584775"/>
          </a:xfrm>
          <a:prstGeom prst="rect">
            <a:avLst/>
          </a:prstGeom>
          <a:noFill/>
        </p:spPr>
        <p:txBody>
          <a:bodyPr wrap="square" rtlCol="0">
            <a:spAutoFit/>
          </a:bodyPr>
          <a:lstStyle/>
          <a:p>
            <a:pPr algn="ctr"/>
            <a:r>
              <a:rPr lang="en-GB" sz="1600" dirty="0">
                <a:latin typeface="Kinetic Letters Joined" pitchFamily="50" charset="0"/>
              </a:rPr>
              <a:t>Substantive concepts are concepts concerned with the subject matter of history: they are embedded throughout the curriculum – golden threads weaved so that each one is planned to be encountered multiple times throughout the curriculum. At Broughton, we teach our golden threads through repeated encounters in specific, meaningful contexts:</a:t>
            </a:r>
          </a:p>
        </p:txBody>
      </p:sp>
      <p:pic>
        <p:nvPicPr>
          <p:cNvPr id="11" name="Picture 10">
            <a:extLst>
              <a:ext uri="{FF2B5EF4-FFF2-40B4-BE49-F238E27FC236}">
                <a16:creationId xmlns:a16="http://schemas.microsoft.com/office/drawing/2014/main" id="{CED25DF2-CE22-46F2-8796-60E43232C350}"/>
              </a:ext>
            </a:extLst>
          </p:cNvPr>
          <p:cNvPicPr>
            <a:picLocks noChangeAspect="1"/>
          </p:cNvPicPr>
          <p:nvPr/>
        </p:nvPicPr>
        <p:blipFill>
          <a:blip r:embed="rId3"/>
          <a:stretch>
            <a:fillRect/>
          </a:stretch>
        </p:blipFill>
        <p:spPr>
          <a:xfrm>
            <a:off x="6938681" y="1171411"/>
            <a:ext cx="4016454" cy="4974628"/>
          </a:xfrm>
          <a:prstGeom prst="rect">
            <a:avLst/>
          </a:prstGeom>
        </p:spPr>
      </p:pic>
      <p:pic>
        <p:nvPicPr>
          <p:cNvPr id="3" name="Picture 2">
            <a:extLst>
              <a:ext uri="{FF2B5EF4-FFF2-40B4-BE49-F238E27FC236}">
                <a16:creationId xmlns:a16="http://schemas.microsoft.com/office/drawing/2014/main" id="{822DF017-2E81-41D0-9737-CC7C9005AEE3}"/>
              </a:ext>
            </a:extLst>
          </p:cNvPr>
          <p:cNvPicPr>
            <a:picLocks noChangeAspect="1"/>
          </p:cNvPicPr>
          <p:nvPr/>
        </p:nvPicPr>
        <p:blipFill>
          <a:blip r:embed="rId4"/>
          <a:stretch>
            <a:fillRect/>
          </a:stretch>
        </p:blipFill>
        <p:spPr>
          <a:xfrm>
            <a:off x="1362795" y="1099694"/>
            <a:ext cx="4159464" cy="2659536"/>
          </a:xfrm>
          <a:prstGeom prst="rect">
            <a:avLst/>
          </a:prstGeom>
        </p:spPr>
      </p:pic>
      <p:sp>
        <p:nvSpPr>
          <p:cNvPr id="7" name="Rectangle 6">
            <a:extLst>
              <a:ext uri="{FF2B5EF4-FFF2-40B4-BE49-F238E27FC236}">
                <a16:creationId xmlns:a16="http://schemas.microsoft.com/office/drawing/2014/main" id="{90519585-403C-4FBD-AEE9-D431065F2F8E}"/>
              </a:ext>
            </a:extLst>
          </p:cNvPr>
          <p:cNvSpPr/>
          <p:nvPr/>
        </p:nvSpPr>
        <p:spPr>
          <a:xfrm>
            <a:off x="156018" y="3658725"/>
            <a:ext cx="6782663" cy="3067506"/>
          </a:xfrm>
          <a:prstGeom prst="rect">
            <a:avLst/>
          </a:prstGeom>
        </p:spPr>
        <p:txBody>
          <a:bodyPr wrap="square">
            <a:spAutoFit/>
          </a:bodyPr>
          <a:lstStyle/>
          <a:p>
            <a:pPr>
              <a:spcAft>
                <a:spcPts val="800"/>
              </a:spcAft>
            </a:pPr>
            <a:r>
              <a:rPr lang="en-GB" sz="1600" dirty="0">
                <a:latin typeface="Kinetic Letters Joined" pitchFamily="50" charset="0"/>
                <a:ea typeface="Calibri" panose="020F0502020204030204" pitchFamily="34" charset="0"/>
                <a:cs typeface="Times New Roman" panose="02020603050405020304" pitchFamily="18" charset="0"/>
              </a:rPr>
              <a:t>Disciplinary knowledge is knowledge about how historians investigate the past, and how they construct historical claims, arguments and accounts. It is concerned with developing historical rational and critical thinking within enquiry. Our Broughton history curriculum categorises five Disciplinary concepts:</a:t>
            </a:r>
          </a:p>
          <a:p>
            <a:pPr>
              <a:spcAft>
                <a:spcPts val="800"/>
              </a:spcAft>
            </a:pPr>
            <a:r>
              <a:rPr lang="en-GB" sz="1600" dirty="0">
                <a:latin typeface="Courier New" panose="02070309020205020404" pitchFamily="49" charset="0"/>
                <a:ea typeface="Calibri" panose="020F0502020204030204" pitchFamily="34" charset="0"/>
                <a:cs typeface="Times New Roman" panose="02020603050405020304" pitchFamily="18" charset="0"/>
              </a:rPr>
              <a:t>•</a:t>
            </a:r>
            <a:r>
              <a:rPr lang="en-GB" sz="1600" dirty="0">
                <a:latin typeface="Kinetic Letters Joined" pitchFamily="50" charset="0"/>
                <a:ea typeface="Calibri" panose="020F0502020204030204" pitchFamily="34" charset="0"/>
                <a:cs typeface="Times New Roman" panose="02020603050405020304" pitchFamily="18" charset="0"/>
              </a:rPr>
              <a:t> Cause - selecting and combining information that might be deemed a cause and shaping it into a coherent causal explanation and Consequence - understanding the relationship between an event and other future events. </a:t>
            </a:r>
          </a:p>
          <a:p>
            <a:pPr>
              <a:spcAft>
                <a:spcPts val="800"/>
              </a:spcAft>
            </a:pPr>
            <a:r>
              <a:rPr lang="en-GB" sz="1600" dirty="0">
                <a:latin typeface="Courier New" panose="02070309020205020404" pitchFamily="49" charset="0"/>
                <a:ea typeface="Calibri" panose="020F0502020204030204" pitchFamily="34" charset="0"/>
                <a:cs typeface="Times New Roman" panose="02020603050405020304" pitchFamily="18" charset="0"/>
              </a:rPr>
              <a:t>•</a:t>
            </a:r>
            <a:r>
              <a:rPr lang="en-GB" sz="1600" dirty="0">
                <a:latin typeface="Kinetic Letters Joined" pitchFamily="50" charset="0"/>
                <a:ea typeface="Calibri" panose="020F0502020204030204" pitchFamily="34" charset="0"/>
                <a:cs typeface="Times New Roman" panose="02020603050405020304" pitchFamily="18" charset="0"/>
              </a:rPr>
              <a:t> Time, change and chronology - analysing the pace, nature and extent of change and when this happened. </a:t>
            </a:r>
          </a:p>
          <a:p>
            <a:pPr>
              <a:spcAft>
                <a:spcPts val="800"/>
              </a:spcAft>
            </a:pPr>
            <a:r>
              <a:rPr lang="en-GB" sz="1600" dirty="0">
                <a:latin typeface="Courier New" panose="02070309020205020404" pitchFamily="49" charset="0"/>
                <a:ea typeface="Calibri" panose="020F0502020204030204" pitchFamily="34" charset="0"/>
                <a:cs typeface="Times New Roman" panose="02020603050405020304" pitchFamily="18" charset="0"/>
              </a:rPr>
              <a:t>•</a:t>
            </a:r>
            <a:r>
              <a:rPr lang="en-GB" sz="1600" dirty="0">
                <a:latin typeface="Kinetic Letters Joined" pitchFamily="50" charset="0"/>
                <a:ea typeface="Calibri" panose="020F0502020204030204" pitchFamily="34" charset="0"/>
                <a:cs typeface="Times New Roman" panose="02020603050405020304" pitchFamily="18" charset="0"/>
              </a:rPr>
              <a:t> Historical significance - understanding how and why historical events, trends and individuals are thought of as being important. </a:t>
            </a:r>
          </a:p>
          <a:p>
            <a:pPr>
              <a:spcAft>
                <a:spcPts val="800"/>
              </a:spcAft>
            </a:pPr>
            <a:r>
              <a:rPr lang="en-GB" sz="1600" dirty="0">
                <a:latin typeface="Courier New" panose="02070309020205020404" pitchFamily="49" charset="0"/>
                <a:ea typeface="Calibri" panose="020F0502020204030204" pitchFamily="34" charset="0"/>
                <a:cs typeface="Times New Roman" panose="02020603050405020304" pitchFamily="18" charset="0"/>
              </a:rPr>
              <a:t>•</a:t>
            </a:r>
            <a:r>
              <a:rPr lang="en-GB" sz="1600" dirty="0">
                <a:latin typeface="Kinetic Letters Joined" pitchFamily="50" charset="0"/>
                <a:ea typeface="Calibri" panose="020F0502020204030204" pitchFamily="34" charset="0"/>
                <a:cs typeface="Times New Roman" panose="02020603050405020304" pitchFamily="18" charset="0"/>
              </a:rPr>
              <a:t> Historical Enquiry - asking questions, using sources and evidence to construct and challenge the past.</a:t>
            </a:r>
          </a:p>
          <a:p>
            <a:pPr>
              <a:spcAft>
                <a:spcPts val="800"/>
              </a:spcAft>
            </a:pPr>
            <a:r>
              <a:rPr lang="en-GB" sz="1600" dirty="0">
                <a:latin typeface="Courier New" panose="02070309020205020404" pitchFamily="49" charset="0"/>
                <a:ea typeface="Calibri" panose="020F0502020204030204" pitchFamily="34" charset="0"/>
                <a:cs typeface="Times New Roman" panose="02020603050405020304" pitchFamily="18" charset="0"/>
              </a:rPr>
              <a:t>•</a:t>
            </a:r>
            <a:r>
              <a:rPr lang="en-GB" sz="1600" dirty="0">
                <a:latin typeface="Kinetic Letters Joined" pitchFamily="50" charset="0"/>
                <a:ea typeface="Calibri" panose="020F0502020204030204" pitchFamily="34" charset="0"/>
                <a:cs typeface="Times New Roman" panose="02020603050405020304" pitchFamily="18" charset="0"/>
              </a:rPr>
              <a:t> Historical interpretations - understanding how and why different accounts of the past are constructed.</a:t>
            </a:r>
          </a:p>
        </p:txBody>
      </p:sp>
    </p:spTree>
    <p:extLst>
      <p:ext uri="{BB962C8B-B14F-4D97-AF65-F5344CB8AC3E}">
        <p14:creationId xmlns:p14="http://schemas.microsoft.com/office/powerpoint/2010/main" val="17335744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392</TotalTime>
  <Words>709</Words>
  <Application>Microsoft Office PowerPoint</Application>
  <PresentationFormat>Widescreen</PresentationFormat>
  <Paragraphs>45</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Courier New</vt:lpstr>
      <vt:lpstr>Kinetic Letters Joined</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Claudia Hawes</dc:creator>
  <cp:lastModifiedBy>Laura Fletcher</cp:lastModifiedBy>
  <cp:revision>22</cp:revision>
  <dcterms:created xsi:type="dcterms:W3CDTF">2025-12-11T15:09:46Z</dcterms:created>
  <dcterms:modified xsi:type="dcterms:W3CDTF">2026-03-18T14:29:14Z</dcterms:modified>
</cp:coreProperties>
</file>