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0" r:id="rId3"/>
    <p:sldId id="266" r:id="rId4"/>
    <p:sldId id="268" r:id="rId5"/>
    <p:sldId id="269" r:id="rId6"/>
    <p:sldId id="270" r:id="rId7"/>
    <p:sldId id="265" r:id="rId8"/>
    <p:sldId id="261" r:id="rId9"/>
    <p:sldId id="267" r:id="rId10"/>
    <p:sldId id="264" r:id="rId11"/>
    <p:sldId id="263" r:id="rId12"/>
    <p:sldId id="258" r:id="rId13"/>
    <p:sldId id="256" r:id="rId14"/>
    <p:sldId id="259" r:id="rId15"/>
    <p:sldId id="262" r:id="rId16"/>
    <p:sldId id="271" r:id="rId17"/>
    <p:sldId id="272" r:id="rId18"/>
    <p:sldId id="273" r:id="rId19"/>
    <p:sldId id="277" r:id="rId20"/>
    <p:sldId id="276" r:id="rId21"/>
    <p:sldId id="275" r:id="rId22"/>
    <p:sldId id="274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44D4E-CD0D-4E35-A18B-1838BB9A82D4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F745-6FDF-44AC-A914-CD63E2FC5E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074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44D4E-CD0D-4E35-A18B-1838BB9A82D4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F745-6FDF-44AC-A914-CD63E2FC5E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887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44D4E-CD0D-4E35-A18B-1838BB9A82D4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F745-6FDF-44AC-A914-CD63E2FC5E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325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44D4E-CD0D-4E35-A18B-1838BB9A82D4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F745-6FDF-44AC-A914-CD63E2FC5E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588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44D4E-CD0D-4E35-A18B-1838BB9A82D4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F745-6FDF-44AC-A914-CD63E2FC5E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450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44D4E-CD0D-4E35-A18B-1838BB9A82D4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F745-6FDF-44AC-A914-CD63E2FC5E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1919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44D4E-CD0D-4E35-A18B-1838BB9A82D4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F745-6FDF-44AC-A914-CD63E2FC5E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314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44D4E-CD0D-4E35-A18B-1838BB9A82D4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F745-6FDF-44AC-A914-CD63E2FC5E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509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44D4E-CD0D-4E35-A18B-1838BB9A82D4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F745-6FDF-44AC-A914-CD63E2FC5E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286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44D4E-CD0D-4E35-A18B-1838BB9A82D4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F745-6FDF-44AC-A914-CD63E2FC5E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456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44D4E-CD0D-4E35-A18B-1838BB9A82D4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F745-6FDF-44AC-A914-CD63E2FC5EED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286313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44D4E-CD0D-4E35-A18B-1838BB9A82D4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F745-6FDF-44AC-A914-CD63E2FC5E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1484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44D4E-CD0D-4E35-A18B-1838BB9A82D4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F745-6FDF-44AC-A914-CD63E2FC5EE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80579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44D4E-CD0D-4E35-A18B-1838BB9A82D4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F745-6FDF-44AC-A914-CD63E2FC5E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4606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44D4E-CD0D-4E35-A18B-1838BB9A82D4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F745-6FDF-44AC-A914-CD63E2FC5E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103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44D4E-CD0D-4E35-A18B-1838BB9A82D4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5F745-6FDF-44AC-A914-CD63E2FC5E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179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044D4E-CD0D-4E35-A18B-1838BB9A82D4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8B5F745-6FDF-44AC-A914-CD63E2FC5E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9245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pmarks.co.uk/" TargetMode="External"/><Relationship Id="rId2" Type="http://schemas.openxmlformats.org/officeDocument/2006/relationships/hyperlink" Target="https://ttrockstars.com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DB5ABD8-EF88-4CEE-B9F1-CC8FEE478C76}"/>
              </a:ext>
            </a:extLst>
          </p:cNvPr>
          <p:cNvSpPr txBox="1"/>
          <p:nvPr/>
        </p:nvSpPr>
        <p:spPr>
          <a:xfrm>
            <a:off x="1624613" y="1338764"/>
            <a:ext cx="79987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latin typeface="Comic Sans MS" panose="030F0702030302020204" pitchFamily="66" charset="0"/>
              </a:rPr>
              <a:t>Multiplication</a:t>
            </a:r>
          </a:p>
        </p:txBody>
      </p:sp>
    </p:spTree>
    <p:extLst>
      <p:ext uri="{BB962C8B-B14F-4D97-AF65-F5344CB8AC3E}">
        <p14:creationId xmlns:p14="http://schemas.microsoft.com/office/powerpoint/2010/main" val="1150900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AFA5AF3-BEAF-4E5C-96D4-24E5B2C3A3CA}"/>
              </a:ext>
            </a:extLst>
          </p:cNvPr>
          <p:cNvSpPr/>
          <p:nvPr/>
        </p:nvSpPr>
        <p:spPr>
          <a:xfrm>
            <a:off x="763480" y="0"/>
            <a:ext cx="870899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00B050"/>
                </a:solidFill>
                <a:latin typeface="Comic Sans MS" panose="030F0702030302020204" pitchFamily="66" charset="0"/>
              </a:rPr>
              <a:t>Why is mental maths important? </a:t>
            </a:r>
          </a:p>
          <a:p>
            <a:endParaRPr lang="en-GB" sz="3200" dirty="0">
              <a:solidFill>
                <a:srgbClr val="202124"/>
              </a:solidFill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202124"/>
                </a:solidFill>
                <a:latin typeface="Comic Sans MS" panose="030F0702030302020204" pitchFamily="66" charset="0"/>
              </a:rPr>
              <a:t>In a nutshell, </a:t>
            </a:r>
            <a:r>
              <a:rPr lang="en-GB" sz="3200" dirty="0">
                <a:solidFill>
                  <a:srgbClr val="040C28"/>
                </a:solidFill>
                <a:latin typeface="Comic Sans MS" panose="030F0702030302020204" pitchFamily="66" charset="0"/>
              </a:rPr>
              <a:t>it helps children to develop problem-solving skills that promote faster calculations</a:t>
            </a:r>
            <a:r>
              <a:rPr lang="en-GB" sz="3200" dirty="0">
                <a:solidFill>
                  <a:srgbClr val="202124"/>
                </a:solidFill>
                <a:latin typeface="Comic Sans MS" panose="030F0702030302020204" pitchFamily="66" charset="0"/>
              </a:rPr>
              <a:t>. </a:t>
            </a:r>
          </a:p>
          <a:p>
            <a:endParaRPr lang="en-GB" sz="3200" dirty="0">
              <a:solidFill>
                <a:srgbClr val="202124"/>
              </a:solidFill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202124"/>
                </a:solidFill>
                <a:latin typeface="Comic Sans MS" panose="030F0702030302020204" pitchFamily="66" charset="0"/>
              </a:rPr>
              <a:t>It also allows children to see the relationship between numbers and the patterns they make.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202124"/>
              </a:solidFill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202124"/>
                </a:solidFill>
                <a:latin typeface="Comic Sans MS" panose="030F0702030302020204" pitchFamily="66" charset="0"/>
              </a:rPr>
              <a:t>Times tables are required for fraction work, algebra, area, volume, etc.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4412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2BE9EF2-A5BD-46F7-A8CA-F836B377FF45}"/>
              </a:ext>
            </a:extLst>
          </p:cNvPr>
          <p:cNvSpPr/>
          <p:nvPr/>
        </p:nvSpPr>
        <p:spPr>
          <a:xfrm>
            <a:off x="855216" y="0"/>
            <a:ext cx="883032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3200" dirty="0">
                <a:solidFill>
                  <a:srgbClr val="00B050"/>
                </a:solidFill>
                <a:latin typeface="Comic Sans MS" panose="030F0702030302020204" pitchFamily="66" charset="0"/>
              </a:rPr>
              <a:t>Year 6 SATs </a:t>
            </a:r>
          </a:p>
          <a:p>
            <a:pPr fontAlgn="base"/>
            <a:endParaRPr lang="en-GB" sz="2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0000"/>
                </a:solidFill>
                <a:latin typeface="Comic Sans MS" panose="030F0702030302020204" pitchFamily="66" charset="0"/>
              </a:rPr>
              <a:t>In 2018 </a:t>
            </a:r>
            <a:r>
              <a:rPr lang="en-GB" sz="3200" dirty="0">
                <a:solidFill>
                  <a:srgbClr val="00B050"/>
                </a:solidFill>
                <a:latin typeface="Comic Sans MS" panose="030F0702030302020204" pitchFamily="66" charset="0"/>
              </a:rPr>
              <a:t>Paper 1</a:t>
            </a:r>
            <a:r>
              <a:rPr lang="en-GB" sz="3200" dirty="0">
                <a:solidFill>
                  <a:srgbClr val="000000"/>
                </a:solidFill>
                <a:latin typeface="Comic Sans MS" panose="030F0702030302020204" pitchFamily="66" charset="0"/>
              </a:rPr>
              <a:t> (Arithmetic) there were 19 out of 36 questions which definitely required children to have a fluent knowledge of the times tables.</a:t>
            </a:r>
          </a:p>
          <a:p>
            <a:pPr marL="457200" indent="-457200" fontAlgn="base"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0000"/>
                </a:solidFill>
                <a:latin typeface="Comic Sans MS" panose="030F0702030302020204" pitchFamily="66" charset="0"/>
              </a:rPr>
              <a:t>In </a:t>
            </a:r>
            <a:r>
              <a:rPr lang="en-GB" sz="3200" dirty="0">
                <a:solidFill>
                  <a:srgbClr val="00B050"/>
                </a:solidFill>
                <a:latin typeface="Comic Sans MS" panose="030F0702030302020204" pitchFamily="66" charset="0"/>
              </a:rPr>
              <a:t>Papers 2 and 3 </a:t>
            </a:r>
            <a:r>
              <a:rPr lang="en-GB" sz="3200" dirty="0">
                <a:solidFill>
                  <a:srgbClr val="000000"/>
                </a:solidFill>
                <a:latin typeface="Comic Sans MS" panose="030F0702030302020204" pitchFamily="66" charset="0"/>
              </a:rPr>
              <a:t>(Reasoning) 18 out of 44 questions also required children to have a fluent knowledge of the times tables.</a:t>
            </a:r>
          </a:p>
          <a:p>
            <a:pPr marL="457200" indent="-457200" fontAlgn="base">
              <a:buFont typeface="Arial" panose="020B0604020202020204" pitchFamily="34" charset="0"/>
              <a:buChar char="•"/>
            </a:pPr>
            <a:endParaRPr lang="en-GB" sz="2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0000"/>
                </a:solidFill>
                <a:latin typeface="Comic Sans MS" panose="030F0702030302020204" pitchFamily="66" charset="0"/>
              </a:rPr>
              <a:t>This will be the case when completing GCSEs &amp; A levels. </a:t>
            </a:r>
          </a:p>
        </p:txBody>
      </p:sp>
    </p:spTree>
    <p:extLst>
      <p:ext uri="{BB962C8B-B14F-4D97-AF65-F5344CB8AC3E}">
        <p14:creationId xmlns:p14="http://schemas.microsoft.com/office/powerpoint/2010/main" val="25532214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8D7C064-B340-401B-84CF-CA869CB987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9459" y="1107188"/>
            <a:ext cx="8049763" cy="46436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5AECCFE-1C76-4198-BE1B-5162E210A7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2017" y="172467"/>
            <a:ext cx="1763677" cy="599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0036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9C39CC5-89D8-4A6B-880A-79F8994F9C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824" y="123408"/>
            <a:ext cx="8593620" cy="563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9171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1AB9DB6-D2D2-4B81-B7E7-2CE482BBC8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421" y="85262"/>
            <a:ext cx="8278719" cy="5667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8114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92B2054-2DBC-46D8-A10B-8B611448529D}"/>
              </a:ext>
            </a:extLst>
          </p:cNvPr>
          <p:cNvSpPr txBox="1"/>
          <p:nvPr/>
        </p:nvSpPr>
        <p:spPr>
          <a:xfrm>
            <a:off x="923278" y="124288"/>
            <a:ext cx="833613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Children need to be able to recall the answer to any times table within 2 or 3 seconds – </a:t>
            </a:r>
            <a:r>
              <a:rPr lang="en-GB" sz="3200" i="1" dirty="0">
                <a:latin typeface="Comic Sans MS" panose="030F0702030302020204" pitchFamily="66" charset="0"/>
              </a:rPr>
              <a:t>preferably in one second</a:t>
            </a:r>
            <a:r>
              <a:rPr lang="en-GB" sz="3200" dirty="0">
                <a:latin typeface="Comic Sans MS" panose="030F0702030302020204" pitchFamily="66" charset="0"/>
              </a:rPr>
              <a:t>. 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That leaves no time for counting the way up to the answer from 2x, 3x, 4x, etc – the answer has to pop out of memory pretty much instantly.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This level of ‘number fluency’ is the ideal foundation for any child.</a:t>
            </a:r>
          </a:p>
        </p:txBody>
      </p:sp>
    </p:spTree>
    <p:extLst>
      <p:ext uri="{BB962C8B-B14F-4D97-AF65-F5344CB8AC3E}">
        <p14:creationId xmlns:p14="http://schemas.microsoft.com/office/powerpoint/2010/main" val="18469216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D5BC81-3145-4BF5-9F35-1C4CAEFF3F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6072" y="98580"/>
            <a:ext cx="8237071" cy="6311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8939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80341EA-5A56-4BF8-B2C6-112047D66F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533" y="113421"/>
            <a:ext cx="8595268" cy="5568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0206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8134CF6-3524-41AE-BFE9-5DA95D44F1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070" y="11096"/>
            <a:ext cx="8639054" cy="5679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2426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08998D3-F354-4825-B82C-548866C110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947" y="1110124"/>
            <a:ext cx="8906591" cy="390575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BA18399-7538-45C4-981D-B8D16D1A33FB}"/>
              </a:ext>
            </a:extLst>
          </p:cNvPr>
          <p:cNvSpPr txBox="1"/>
          <p:nvPr/>
        </p:nvSpPr>
        <p:spPr>
          <a:xfrm>
            <a:off x="923278" y="230819"/>
            <a:ext cx="6972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How times tables can be applied:</a:t>
            </a:r>
          </a:p>
        </p:txBody>
      </p:sp>
    </p:spTree>
    <p:extLst>
      <p:ext uri="{BB962C8B-B14F-4D97-AF65-F5344CB8AC3E}">
        <p14:creationId xmlns:p14="http://schemas.microsoft.com/office/powerpoint/2010/main" val="40094978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A4D9AF4-DA66-4B29-AA12-42271636DF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912" y="1540136"/>
            <a:ext cx="11306175" cy="2943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6313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2EB054D-7045-47ED-AFC9-23BF0B0E1573}"/>
              </a:ext>
            </a:extLst>
          </p:cNvPr>
          <p:cNvSpPr txBox="1"/>
          <p:nvPr/>
        </p:nvSpPr>
        <p:spPr>
          <a:xfrm>
            <a:off x="852257" y="727969"/>
            <a:ext cx="834500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92D050"/>
                </a:solidFill>
                <a:latin typeface="Comic Sans MS" panose="030F0702030302020204" pitchFamily="66" charset="0"/>
              </a:rPr>
              <a:t>Year 2 children will learn to count in 2s, 5s, 10s and 3s.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00B0F0"/>
                </a:solidFill>
                <a:latin typeface="Comic Sans MS" panose="030F0702030302020204" pitchFamily="66" charset="0"/>
              </a:rPr>
              <a:t>Year 3 children will add their 4s and 8s, times tables.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solidFill>
                <a:srgbClr val="00B0F0"/>
              </a:solidFill>
              <a:latin typeface="Comic Sans MS" panose="030F0702030302020204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Year 4 students will be expected to know their times tables through to 12×12, ready for the Year 4 times tables check.</a:t>
            </a:r>
          </a:p>
        </p:txBody>
      </p:sp>
    </p:spTree>
    <p:extLst>
      <p:ext uri="{BB962C8B-B14F-4D97-AF65-F5344CB8AC3E}">
        <p14:creationId xmlns:p14="http://schemas.microsoft.com/office/powerpoint/2010/main" val="37195132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2178108-9BFB-4CAA-8A07-4B5AD6AC56E5}"/>
              </a:ext>
            </a:extLst>
          </p:cNvPr>
          <p:cNvSpPr txBox="1"/>
          <p:nvPr/>
        </p:nvSpPr>
        <p:spPr>
          <a:xfrm>
            <a:off x="887767" y="159798"/>
            <a:ext cx="8522563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Mental skills you can practice at home: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Times tables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Number Bonds within 10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Number Bonds to 10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Number Bonds to 20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Number Bonds to 100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Doubles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Near Doubles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16454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DB5ABD8-EF88-4CEE-B9F1-CC8FEE478C76}"/>
              </a:ext>
            </a:extLst>
          </p:cNvPr>
          <p:cNvSpPr txBox="1"/>
          <p:nvPr/>
        </p:nvSpPr>
        <p:spPr>
          <a:xfrm>
            <a:off x="159798" y="119823"/>
            <a:ext cx="11878322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Websites to use at home: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TTRockstars</a:t>
            </a:r>
            <a:r>
              <a:rPr lang="en-GB" sz="4800" dirty="0">
                <a:latin typeface="Comic Sans MS" panose="030F0702030302020204" pitchFamily="66" charset="0"/>
              </a:rPr>
              <a:t> - </a:t>
            </a:r>
            <a:r>
              <a:rPr lang="en-GB" sz="4800" dirty="0">
                <a:latin typeface="Comic Sans MS" panose="030F0702030302020204" pitchFamily="66" charset="0"/>
                <a:hlinkClick r:id="rId2"/>
              </a:rPr>
              <a:t>https://ttrockstars.com/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Topmarks</a:t>
            </a:r>
            <a:r>
              <a:rPr lang="en-GB" sz="4800" dirty="0">
                <a:latin typeface="Comic Sans MS" panose="030F0702030302020204" pitchFamily="66" charset="0"/>
              </a:rPr>
              <a:t> - </a:t>
            </a:r>
            <a:r>
              <a:rPr lang="en-GB" sz="4800" dirty="0">
                <a:latin typeface="Comic Sans MS" panose="030F0702030302020204" pitchFamily="66" charset="0"/>
                <a:hlinkClick r:id="rId3"/>
              </a:rPr>
              <a:t>https://www.topmarks.co.uk/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>
                <a:latin typeface="Comic Sans MS" panose="030F0702030302020204" pitchFamily="66" charset="0"/>
              </a:rPr>
              <a:t>White Rose – 1 minute maths</a:t>
            </a:r>
          </a:p>
          <a:p>
            <a:r>
              <a:rPr lang="en-GB" sz="4800" dirty="0">
                <a:latin typeface="Comic Sans MS" panose="030F0702030302020204" pitchFamily="66" charset="0"/>
              </a:rPr>
              <a:t>                            app.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55C4B2-2976-4C8E-B9D0-949B54B383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29243" y="3568823"/>
            <a:ext cx="2250089" cy="3080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1934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1A9BD5A-2678-4170-BA12-FFB6015757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4555" y="761278"/>
            <a:ext cx="5350040" cy="5335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7170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6EEE8D3-88D5-41FE-952E-89BB33B9C1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6618" y="228514"/>
            <a:ext cx="10098763" cy="6258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3968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A0792D-4278-4E20-9EC4-3991C99FDC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286" y="0"/>
            <a:ext cx="107298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9690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8E99AF-47DE-4611-B580-C5920CB0EC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615" y="0"/>
            <a:ext cx="104347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3310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9CE5DBA-D061-4E7A-B17F-E5022AC369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891" y="0"/>
            <a:ext cx="106001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901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79A09C-7D8F-429D-920A-D1D5D25658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354" y="0"/>
            <a:ext cx="118952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7197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7A70579-2061-49B9-AAA7-886991EA4D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67887"/>
            <a:ext cx="12192000" cy="2722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01579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452</TotalTime>
  <Words>321</Words>
  <Application>Microsoft Office PowerPoint</Application>
  <PresentationFormat>Widescreen</PresentationFormat>
  <Paragraphs>43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Comic Sans MS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Gina Hewitt</dc:creator>
  <cp:lastModifiedBy>Gina Hewitt</cp:lastModifiedBy>
  <cp:revision>9</cp:revision>
  <dcterms:created xsi:type="dcterms:W3CDTF">2024-03-04T11:49:21Z</dcterms:created>
  <dcterms:modified xsi:type="dcterms:W3CDTF">2024-03-13T16:35:25Z</dcterms:modified>
</cp:coreProperties>
</file>